
<file path=[Content_Types].xml><?xml version="1.0" encoding="utf-8"?>
<Types xmlns="http://schemas.openxmlformats.org/package/2006/content-types">
  <Default Extension="jfif"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16"/>
  </p:notesMasterIdLst>
  <p:handoutMasterIdLst>
    <p:handoutMasterId r:id="rId117"/>
  </p:handoutMasterIdLst>
  <p:sldIdLst>
    <p:sldId id="256" r:id="rId5"/>
    <p:sldId id="258" r:id="rId6"/>
    <p:sldId id="355" r:id="rId7"/>
    <p:sldId id="356" r:id="rId8"/>
    <p:sldId id="357" r:id="rId9"/>
    <p:sldId id="262" r:id="rId10"/>
    <p:sldId id="267" r:id="rId11"/>
    <p:sldId id="268" r:id="rId12"/>
    <p:sldId id="269" r:id="rId13"/>
    <p:sldId id="270" r:id="rId14"/>
    <p:sldId id="271" r:id="rId15"/>
    <p:sldId id="272" r:id="rId16"/>
    <p:sldId id="274" r:id="rId17"/>
    <p:sldId id="275" r:id="rId18"/>
    <p:sldId id="276" r:id="rId19"/>
    <p:sldId id="277" r:id="rId20"/>
    <p:sldId id="279" r:id="rId21"/>
    <p:sldId id="358" r:id="rId22"/>
    <p:sldId id="280" r:id="rId23"/>
    <p:sldId id="281" r:id="rId24"/>
    <p:sldId id="282" r:id="rId25"/>
    <p:sldId id="283" r:id="rId26"/>
    <p:sldId id="284" r:id="rId27"/>
    <p:sldId id="278" r:id="rId28"/>
    <p:sldId id="285" r:id="rId29"/>
    <p:sldId id="360" r:id="rId30"/>
    <p:sldId id="286" r:id="rId31"/>
    <p:sldId id="373" r:id="rId32"/>
    <p:sldId id="287" r:id="rId33"/>
    <p:sldId id="374" r:id="rId34"/>
    <p:sldId id="288" r:id="rId35"/>
    <p:sldId id="289" r:id="rId36"/>
    <p:sldId id="291" r:id="rId37"/>
    <p:sldId id="292" r:id="rId38"/>
    <p:sldId id="293" r:id="rId39"/>
    <p:sldId id="294" r:id="rId40"/>
    <p:sldId id="295" r:id="rId41"/>
    <p:sldId id="379" r:id="rId42"/>
    <p:sldId id="296" r:id="rId43"/>
    <p:sldId id="375" r:id="rId44"/>
    <p:sldId id="377" r:id="rId45"/>
    <p:sldId id="376" r:id="rId46"/>
    <p:sldId id="297" r:id="rId47"/>
    <p:sldId id="302" r:id="rId48"/>
    <p:sldId id="303" r:id="rId49"/>
    <p:sldId id="304" r:id="rId50"/>
    <p:sldId id="306" r:id="rId51"/>
    <p:sldId id="301" r:id="rId52"/>
    <p:sldId id="298" r:id="rId53"/>
    <p:sldId id="299" r:id="rId54"/>
    <p:sldId id="307" r:id="rId55"/>
    <p:sldId id="308" r:id="rId56"/>
    <p:sldId id="359" r:id="rId57"/>
    <p:sldId id="378" r:id="rId58"/>
    <p:sldId id="309" r:id="rId59"/>
    <p:sldId id="310" r:id="rId60"/>
    <p:sldId id="311" r:id="rId61"/>
    <p:sldId id="312" r:id="rId62"/>
    <p:sldId id="313" r:id="rId63"/>
    <p:sldId id="314" r:id="rId64"/>
    <p:sldId id="315" r:id="rId65"/>
    <p:sldId id="316" r:id="rId66"/>
    <p:sldId id="317" r:id="rId67"/>
    <p:sldId id="372" r:id="rId68"/>
    <p:sldId id="318" r:id="rId69"/>
    <p:sldId id="319" r:id="rId70"/>
    <p:sldId id="320" r:id="rId71"/>
    <p:sldId id="321" r:id="rId72"/>
    <p:sldId id="322" r:id="rId73"/>
    <p:sldId id="323" r:id="rId74"/>
    <p:sldId id="324" r:id="rId75"/>
    <p:sldId id="325" r:id="rId76"/>
    <p:sldId id="326" r:id="rId77"/>
    <p:sldId id="327" r:id="rId78"/>
    <p:sldId id="328" r:id="rId79"/>
    <p:sldId id="361" r:id="rId80"/>
    <p:sldId id="329" r:id="rId81"/>
    <p:sldId id="330" r:id="rId82"/>
    <p:sldId id="331" r:id="rId83"/>
    <p:sldId id="332" r:id="rId84"/>
    <p:sldId id="333" r:id="rId85"/>
    <p:sldId id="334" r:id="rId86"/>
    <p:sldId id="336" r:id="rId87"/>
    <p:sldId id="337" r:id="rId88"/>
    <p:sldId id="335" r:id="rId89"/>
    <p:sldId id="362" r:id="rId90"/>
    <p:sldId id="338" r:id="rId91"/>
    <p:sldId id="339" r:id="rId92"/>
    <p:sldId id="340" r:id="rId93"/>
    <p:sldId id="341" r:id="rId94"/>
    <p:sldId id="342" r:id="rId95"/>
    <p:sldId id="343" r:id="rId96"/>
    <p:sldId id="344" r:id="rId97"/>
    <p:sldId id="345" r:id="rId98"/>
    <p:sldId id="363" r:id="rId99"/>
    <p:sldId id="346" r:id="rId100"/>
    <p:sldId id="347" r:id="rId101"/>
    <p:sldId id="365" r:id="rId102"/>
    <p:sldId id="370" r:id="rId103"/>
    <p:sldId id="371" r:id="rId104"/>
    <p:sldId id="350" r:id="rId105"/>
    <p:sldId id="351" r:id="rId106"/>
    <p:sldId id="366" r:id="rId107"/>
    <p:sldId id="367" r:id="rId108"/>
    <p:sldId id="368" r:id="rId109"/>
    <p:sldId id="369" r:id="rId110"/>
    <p:sldId id="352" r:id="rId111"/>
    <p:sldId id="353" r:id="rId112"/>
    <p:sldId id="354" r:id="rId113"/>
    <p:sldId id="260" r:id="rId114"/>
    <p:sldId id="266" r:id="rId1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5033" autoAdjust="0"/>
  </p:normalViewPr>
  <p:slideViewPr>
    <p:cSldViewPr snapToGrid="0">
      <p:cViewPr varScale="1">
        <p:scale>
          <a:sx n="78" d="100"/>
          <a:sy n="78" d="100"/>
        </p:scale>
        <p:origin x="878" y="7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117" Type="http://schemas.openxmlformats.org/officeDocument/2006/relationships/handoutMaster" Target="handoutMasters/handoutMaster1.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slide" Target="slides/slide108.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presProps" Target="presProps.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viewProps" Target="viewProps.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tableStyles" Target="tableStyles.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1/4/2025</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jpg>
</file>

<file path=ppt/media/image19.jfif>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sv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1/4/2025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launching ALB , you need to select Subnets. You need to select Public Subnets, so that the ALB is accessible from Internet</a:t>
            </a:r>
          </a:p>
          <a:p>
            <a:r>
              <a:rPr lang="en-US" dirty="0"/>
              <a:t>Also, In ASG , you can select private subnets, to launch EC2 instances (Subnets should be associated with NAT Gateway then). If you do so, then in ALB , you need to select those private subnets in which EC2 instances (selected in ASG) are launched(for ALB to connect with EC2 instances), along with public subnets (for ALB to be accessible via Internet)</a:t>
            </a:r>
          </a:p>
        </p:txBody>
      </p:sp>
      <p:sp>
        <p:nvSpPr>
          <p:cNvPr id="4" name="Slide Number Placeholder 3"/>
          <p:cNvSpPr>
            <a:spLocks noGrp="1"/>
          </p:cNvSpPr>
          <p:nvPr>
            <p:ph type="sldNum" sz="quarter" idx="5"/>
          </p:nvPr>
        </p:nvSpPr>
        <p:spPr/>
        <p:txBody>
          <a:bodyPr/>
          <a:lstStyle/>
          <a:p>
            <a:fld id="{22289C57-55D7-40A4-A101-E74FAC7A092B}" type="slidenum">
              <a:rPr lang="en-US" smtClean="0"/>
              <a:t>39</a:t>
            </a:fld>
            <a:endParaRPr lang="en-US" dirty="0"/>
          </a:p>
        </p:txBody>
      </p:sp>
    </p:spTree>
    <p:extLst>
      <p:ext uri="{BB962C8B-B14F-4D97-AF65-F5344CB8AC3E}">
        <p14:creationId xmlns:p14="http://schemas.microsoft.com/office/powerpoint/2010/main" val="23890761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86</a:t>
            </a:fld>
            <a:endParaRPr lang="en-US" dirty="0"/>
          </a:p>
        </p:txBody>
      </p:sp>
    </p:spTree>
    <p:extLst>
      <p:ext uri="{BB962C8B-B14F-4D97-AF65-F5344CB8AC3E}">
        <p14:creationId xmlns:p14="http://schemas.microsoft.com/office/powerpoint/2010/main" val="4169725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Hands on from Sol Architect + https://www.youtube.com/watch?v=fN9rL3vBgyU</a:t>
            </a:r>
          </a:p>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105</a:t>
            </a:fld>
            <a:endParaRPr lang="en-US" dirty="0"/>
          </a:p>
        </p:txBody>
      </p:sp>
    </p:spTree>
    <p:extLst>
      <p:ext uri="{BB962C8B-B14F-4D97-AF65-F5344CB8AC3E}">
        <p14:creationId xmlns:p14="http://schemas.microsoft.com/office/powerpoint/2010/main" val="27103432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Hands on from Sol Architect + https://www.youtube.com/watch?v=fN9rL3vBgyU</a:t>
            </a:r>
          </a:p>
        </p:txBody>
      </p:sp>
      <p:sp>
        <p:nvSpPr>
          <p:cNvPr id="4" name="Slide Number Placeholder 3"/>
          <p:cNvSpPr>
            <a:spLocks noGrp="1"/>
          </p:cNvSpPr>
          <p:nvPr>
            <p:ph type="sldNum" sz="quarter" idx="5"/>
          </p:nvPr>
        </p:nvSpPr>
        <p:spPr/>
        <p:txBody>
          <a:bodyPr/>
          <a:lstStyle/>
          <a:p>
            <a:fld id="{22289C57-55D7-40A4-A101-E74FAC7A092B}" type="slidenum">
              <a:rPr lang="en-US" smtClean="0"/>
              <a:t>106</a:t>
            </a:fld>
            <a:endParaRPr lang="en-US" dirty="0"/>
          </a:p>
        </p:txBody>
      </p:sp>
    </p:spTree>
    <p:extLst>
      <p:ext uri="{BB962C8B-B14F-4D97-AF65-F5344CB8AC3E}">
        <p14:creationId xmlns:p14="http://schemas.microsoft.com/office/powerpoint/2010/main" val="35711318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using cli you might get An error occurred (</a:t>
            </a:r>
            <a:r>
              <a:rPr lang="en-US" dirty="0" err="1"/>
              <a:t>AuthFailure</a:t>
            </a:r>
            <a:r>
              <a:rPr lang="en-US" dirty="0"/>
              <a:t>) when calling the </a:t>
            </a:r>
            <a:r>
              <a:rPr lang="en-US" dirty="0" err="1"/>
              <a:t>RunInstances</a:t>
            </a:r>
            <a:r>
              <a:rPr lang="en-US" dirty="0"/>
              <a:t> operation: AWS was not able to validate the provided access credentials</a:t>
            </a:r>
          </a:p>
          <a:p>
            <a:r>
              <a:rPr lang="en-US" dirty="0"/>
              <a:t>this is time clock issue</a:t>
            </a:r>
          </a:p>
          <a:p>
            <a:r>
              <a:rPr lang="en-US" dirty="0"/>
              <a:t>run following command</a:t>
            </a:r>
          </a:p>
          <a:p>
            <a:r>
              <a:rPr lang="en-US" dirty="0" err="1"/>
              <a:t>sudo</a:t>
            </a:r>
            <a:r>
              <a:rPr lang="en-US" dirty="0"/>
              <a:t> </a:t>
            </a:r>
            <a:r>
              <a:rPr lang="en-US" dirty="0" err="1"/>
              <a:t>hwclock</a:t>
            </a:r>
            <a:r>
              <a:rPr lang="en-US" dirty="0"/>
              <a:t> -s</a:t>
            </a:r>
          </a:p>
        </p:txBody>
      </p:sp>
      <p:sp>
        <p:nvSpPr>
          <p:cNvPr id="4" name="Slide Number Placeholder 3"/>
          <p:cNvSpPr>
            <a:spLocks noGrp="1"/>
          </p:cNvSpPr>
          <p:nvPr>
            <p:ph type="sldNum" sz="quarter" idx="5"/>
          </p:nvPr>
        </p:nvSpPr>
        <p:spPr/>
        <p:txBody>
          <a:bodyPr/>
          <a:lstStyle/>
          <a:p>
            <a:fld id="{22289C57-55D7-40A4-A101-E74FAC7A092B}" type="slidenum">
              <a:rPr lang="en-US" smtClean="0"/>
              <a:t>108</a:t>
            </a:fld>
            <a:endParaRPr lang="en-US" dirty="0"/>
          </a:p>
        </p:txBody>
      </p:sp>
    </p:spTree>
    <p:extLst>
      <p:ext uri="{BB962C8B-B14F-4D97-AF65-F5344CB8AC3E}">
        <p14:creationId xmlns:p14="http://schemas.microsoft.com/office/powerpoint/2010/main" val="14635362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using cli you might get An error occurred (</a:t>
            </a:r>
            <a:r>
              <a:rPr lang="en-US" dirty="0" err="1"/>
              <a:t>AuthFailure</a:t>
            </a:r>
            <a:r>
              <a:rPr lang="en-US" dirty="0"/>
              <a:t>) when calling the </a:t>
            </a:r>
            <a:r>
              <a:rPr lang="en-US" dirty="0" err="1"/>
              <a:t>RunInstances</a:t>
            </a:r>
            <a:r>
              <a:rPr lang="en-US" dirty="0"/>
              <a:t> operation: AWS was not able to validate the provided access credentials</a:t>
            </a:r>
          </a:p>
          <a:p>
            <a:r>
              <a:rPr lang="en-US" dirty="0"/>
              <a:t>this is time clock issue</a:t>
            </a:r>
          </a:p>
          <a:p>
            <a:r>
              <a:rPr lang="en-US" dirty="0"/>
              <a:t>run following command</a:t>
            </a:r>
          </a:p>
          <a:p>
            <a:r>
              <a:rPr lang="en-US" dirty="0" err="1"/>
              <a:t>sudo</a:t>
            </a:r>
            <a:r>
              <a:rPr lang="en-US" dirty="0"/>
              <a:t> </a:t>
            </a:r>
            <a:r>
              <a:rPr lang="en-US" dirty="0" err="1"/>
              <a:t>hwclock</a:t>
            </a:r>
            <a:r>
              <a:rPr lang="en-US" dirty="0"/>
              <a:t> -s</a:t>
            </a:r>
          </a:p>
        </p:txBody>
      </p:sp>
      <p:sp>
        <p:nvSpPr>
          <p:cNvPr id="4" name="Slide Number Placeholder 3"/>
          <p:cNvSpPr>
            <a:spLocks noGrp="1"/>
          </p:cNvSpPr>
          <p:nvPr>
            <p:ph type="sldNum" sz="quarter" idx="5"/>
          </p:nvPr>
        </p:nvSpPr>
        <p:spPr/>
        <p:txBody>
          <a:bodyPr/>
          <a:lstStyle/>
          <a:p>
            <a:fld id="{22289C57-55D7-40A4-A101-E74FAC7A092B}" type="slidenum">
              <a:rPr lang="en-US" smtClean="0"/>
              <a:t>109</a:t>
            </a:fld>
            <a:endParaRPr lang="en-US" dirty="0"/>
          </a:p>
        </p:txBody>
      </p:sp>
    </p:spTree>
    <p:extLst>
      <p:ext uri="{BB962C8B-B14F-4D97-AF65-F5344CB8AC3E}">
        <p14:creationId xmlns:p14="http://schemas.microsoft.com/office/powerpoint/2010/main" val="2023176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32F3E"/>
                </a:solidFill>
                <a:effectLst/>
                <a:latin typeface="Amazon Ember"/>
              </a:rPr>
              <a:t>To turn on the connection to a service running on an instance, the associated network ACL must allow the following:</a:t>
            </a:r>
          </a:p>
          <a:p>
            <a:pPr algn="l"/>
            <a:endParaRPr lang="en-US" b="0" i="0" dirty="0">
              <a:solidFill>
                <a:srgbClr val="232F3E"/>
              </a:solidFill>
              <a:effectLst/>
              <a:latin typeface="Amazon Ember"/>
            </a:endParaRPr>
          </a:p>
          <a:p>
            <a:pPr algn="l">
              <a:buFont typeface="Arial" panose="020B0604020202020204" pitchFamily="34" charset="0"/>
              <a:buChar char="•"/>
            </a:pPr>
            <a:r>
              <a:rPr lang="en-US" b="0" i="0" dirty="0">
                <a:solidFill>
                  <a:srgbClr val="232F3E"/>
                </a:solidFill>
                <a:effectLst/>
                <a:latin typeface="Amazon Ember"/>
              </a:rPr>
              <a:t>Inbound traffic on the port that the service is listening on</a:t>
            </a:r>
          </a:p>
          <a:p>
            <a:pPr algn="l">
              <a:buFont typeface="Arial" panose="020B0604020202020204" pitchFamily="34" charset="0"/>
              <a:buChar char="•"/>
            </a:pPr>
            <a:r>
              <a:rPr lang="en-US" b="0" i="0" dirty="0">
                <a:solidFill>
                  <a:srgbClr val="232F3E"/>
                </a:solidFill>
                <a:effectLst/>
                <a:latin typeface="Amazon Ember"/>
              </a:rPr>
              <a:t>Outbound traffic to ephemeral ports</a:t>
            </a:r>
          </a:p>
          <a:p>
            <a:pPr algn="l">
              <a:buFont typeface="Arial" panose="020B0604020202020204" pitchFamily="34" charset="0"/>
              <a:buNone/>
            </a:pPr>
            <a:endParaRPr lang="en-US" b="0" i="0" dirty="0">
              <a:solidFill>
                <a:srgbClr val="232F3E"/>
              </a:solidFill>
              <a:effectLst/>
              <a:latin typeface="Amazon Ember"/>
            </a:endParaRPr>
          </a:p>
          <a:p>
            <a:pPr algn="l"/>
            <a:r>
              <a:rPr lang="en-US" b="0" i="0" dirty="0">
                <a:solidFill>
                  <a:srgbClr val="232F3E"/>
                </a:solidFill>
                <a:effectLst/>
                <a:latin typeface="Amazon Ember"/>
              </a:rPr>
              <a:t>When a client connects to a server, a random port from the ephemeral port range (1024-65535) becomes the client's source port.</a:t>
            </a:r>
          </a:p>
          <a:p>
            <a:pPr algn="l"/>
            <a:r>
              <a:rPr lang="en-US" b="0" i="0" dirty="0">
                <a:solidFill>
                  <a:srgbClr val="232F3E"/>
                </a:solidFill>
                <a:effectLst/>
                <a:latin typeface="Amazon Ember"/>
              </a:rPr>
              <a:t>The designated ephemeral port becomes the destination port for return traffic from the service. Outbound traffic to the ephemeral port must be allowed in the network ACL.</a:t>
            </a:r>
          </a:p>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40</a:t>
            </a:fld>
            <a:endParaRPr lang="en-US" dirty="0"/>
          </a:p>
        </p:txBody>
      </p:sp>
    </p:spTree>
    <p:extLst>
      <p:ext uri="{BB962C8B-B14F-4D97-AF65-F5344CB8AC3E}">
        <p14:creationId xmlns:p14="http://schemas.microsoft.com/office/powerpoint/2010/main" val="2024785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232F3E"/>
                </a:solidFill>
                <a:effectLst/>
                <a:latin typeface="Amazon Ember"/>
              </a:rPr>
              <a:t>To turn on the connection to a service running on an instance, the associated network ACL must allow the following:</a:t>
            </a:r>
          </a:p>
          <a:p>
            <a:pPr algn="l"/>
            <a:endParaRPr lang="en-US" b="0" i="0" dirty="0">
              <a:solidFill>
                <a:srgbClr val="232F3E"/>
              </a:solidFill>
              <a:effectLst/>
              <a:latin typeface="Amazon Ember"/>
            </a:endParaRPr>
          </a:p>
          <a:p>
            <a:pPr algn="l">
              <a:buFont typeface="Arial" panose="020B0604020202020204" pitchFamily="34" charset="0"/>
              <a:buChar char="•"/>
            </a:pPr>
            <a:r>
              <a:rPr lang="en-US" b="0" i="0" dirty="0">
                <a:solidFill>
                  <a:srgbClr val="232F3E"/>
                </a:solidFill>
                <a:effectLst/>
                <a:latin typeface="Amazon Ember"/>
              </a:rPr>
              <a:t>Inbound traffic on the port that the service is listening on</a:t>
            </a:r>
          </a:p>
          <a:p>
            <a:pPr algn="l">
              <a:buFont typeface="Arial" panose="020B0604020202020204" pitchFamily="34" charset="0"/>
              <a:buChar char="•"/>
            </a:pPr>
            <a:r>
              <a:rPr lang="en-US" b="0" i="0" dirty="0">
                <a:solidFill>
                  <a:srgbClr val="232F3E"/>
                </a:solidFill>
                <a:effectLst/>
                <a:latin typeface="Amazon Ember"/>
              </a:rPr>
              <a:t>Outbound traffic to ephemeral ports</a:t>
            </a:r>
          </a:p>
          <a:p>
            <a:pPr algn="l">
              <a:buFont typeface="Arial" panose="020B0604020202020204" pitchFamily="34" charset="0"/>
              <a:buNone/>
            </a:pPr>
            <a:endParaRPr lang="en-US" b="0" i="0" dirty="0">
              <a:solidFill>
                <a:srgbClr val="232F3E"/>
              </a:solidFill>
              <a:effectLst/>
              <a:latin typeface="Amazon Ember"/>
            </a:endParaRPr>
          </a:p>
          <a:p>
            <a:pPr algn="l"/>
            <a:r>
              <a:rPr lang="en-US" b="0" i="0" dirty="0">
                <a:solidFill>
                  <a:srgbClr val="232F3E"/>
                </a:solidFill>
                <a:effectLst/>
                <a:latin typeface="Amazon Ember"/>
              </a:rPr>
              <a:t>When a client connects to a server, a random port from the ephemeral port range (1024-65535) becomes the client's source port.</a:t>
            </a:r>
          </a:p>
          <a:p>
            <a:pPr algn="l"/>
            <a:r>
              <a:rPr lang="en-US" b="0" i="0" dirty="0">
                <a:solidFill>
                  <a:srgbClr val="232F3E"/>
                </a:solidFill>
                <a:effectLst/>
                <a:latin typeface="Amazon Ember"/>
              </a:rPr>
              <a:t>The designated ephemeral port becomes the destination port for return traffic from the service. Outbound traffic to the ephemeral port must be allowed in the network ACL.</a:t>
            </a:r>
          </a:p>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41</a:t>
            </a:fld>
            <a:endParaRPr lang="en-US" dirty="0"/>
          </a:p>
        </p:txBody>
      </p:sp>
    </p:spTree>
    <p:extLst>
      <p:ext uri="{BB962C8B-B14F-4D97-AF65-F5344CB8AC3E}">
        <p14:creationId xmlns:p14="http://schemas.microsoft.com/office/powerpoint/2010/main" val="43189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42</a:t>
            </a:fld>
            <a:endParaRPr lang="en-US" dirty="0"/>
          </a:p>
        </p:txBody>
      </p:sp>
    </p:spTree>
    <p:extLst>
      <p:ext uri="{BB962C8B-B14F-4D97-AF65-F5344CB8AC3E}">
        <p14:creationId xmlns:p14="http://schemas.microsoft.com/office/powerpoint/2010/main" val="28299513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a:p>
            <a:r>
              <a:rPr lang="en-US" dirty="0"/>
              <a:t>    "Version": "2012-10-17",</a:t>
            </a:r>
          </a:p>
          <a:p>
            <a:r>
              <a:rPr lang="en-US" dirty="0"/>
              <a:t>    "Id": "Policy1703230336135",</a:t>
            </a:r>
          </a:p>
          <a:p>
            <a:r>
              <a:rPr lang="en-US" dirty="0"/>
              <a:t>    "Statement": [</a:t>
            </a:r>
          </a:p>
          <a:p>
            <a:r>
              <a:rPr lang="en-US" dirty="0"/>
              <a:t>        {</a:t>
            </a:r>
          </a:p>
          <a:p>
            <a:r>
              <a:rPr lang="en-US" dirty="0"/>
              <a:t>            "Sid": "Stmt1703230335218",</a:t>
            </a:r>
          </a:p>
          <a:p>
            <a:r>
              <a:rPr lang="en-US" dirty="0"/>
              <a:t>            "Effect": "Allow",</a:t>
            </a:r>
          </a:p>
          <a:p>
            <a:r>
              <a:rPr lang="en-US" dirty="0"/>
              <a:t>            "Principal": "*",</a:t>
            </a:r>
          </a:p>
          <a:p>
            <a:r>
              <a:rPr lang="en-US" dirty="0"/>
              <a:t>            "Action": "s3:GetObject",</a:t>
            </a:r>
          </a:p>
          <a:p>
            <a:r>
              <a:rPr lang="en-US" dirty="0"/>
              <a:t>            "Resource": "arn:aws:s3:::static-bucket0617/*"</a:t>
            </a:r>
          </a:p>
          <a:p>
            <a:r>
              <a:rPr lang="en-US" dirty="0"/>
              <a:t>        }</a:t>
            </a:r>
          </a:p>
          <a:p>
            <a:r>
              <a:rPr lang="en-US" dirty="0"/>
              <a:t>    ]</a:t>
            </a:r>
          </a:p>
          <a:p>
            <a:r>
              <a:rPr lang="en-US" dirty="0"/>
              <a:t>}</a:t>
            </a:r>
          </a:p>
        </p:txBody>
      </p:sp>
      <p:sp>
        <p:nvSpPr>
          <p:cNvPr id="4" name="Slide Number Placeholder 3"/>
          <p:cNvSpPr>
            <a:spLocks noGrp="1"/>
          </p:cNvSpPr>
          <p:nvPr>
            <p:ph type="sldNum" sz="quarter" idx="5"/>
          </p:nvPr>
        </p:nvSpPr>
        <p:spPr/>
        <p:txBody>
          <a:bodyPr/>
          <a:lstStyle/>
          <a:p>
            <a:fld id="{22289C57-55D7-40A4-A101-E74FAC7A092B}" type="slidenum">
              <a:rPr lang="en-US" smtClean="0"/>
              <a:t>55</a:t>
            </a:fld>
            <a:endParaRPr lang="en-US" dirty="0"/>
          </a:p>
        </p:txBody>
      </p:sp>
    </p:spTree>
    <p:extLst>
      <p:ext uri="{BB962C8B-B14F-4D97-AF65-F5344CB8AC3E}">
        <p14:creationId xmlns:p14="http://schemas.microsoft.com/office/powerpoint/2010/main" val="17528864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URL should look like (</a:t>
            </a:r>
            <a:r>
              <a:rPr lang="en-US" dirty="0" err="1"/>
              <a:t>notie</a:t>
            </a:r>
            <a:r>
              <a:rPr lang="en-US" dirty="0"/>
              <a:t> begin at end) – to get Lambda Run Screen</a:t>
            </a:r>
          </a:p>
          <a:p>
            <a:r>
              <a:rPr lang="en-US" dirty="0"/>
              <a:t>https://us-east-1.console.aws.amazon.com/lambda/home?region=us-east-1#/begin</a:t>
            </a:r>
          </a:p>
          <a:p>
            <a:r>
              <a:rPr lang="en-US" dirty="0"/>
              <a:t>Run -&gt; Next: Lambda </a:t>
            </a:r>
            <a:r>
              <a:rPr lang="en-US" dirty="0" err="1"/>
              <a:t>reponds</a:t>
            </a:r>
            <a:r>
              <a:rPr lang="en-US" dirty="0"/>
              <a:t> to event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Then click on mobile or camera image to generate lots of events</a:t>
            </a:r>
          </a:p>
          <a:p>
            <a:r>
              <a:rPr lang="en-US" dirty="0"/>
              <a:t>Next: Scale seamlessly</a:t>
            </a:r>
          </a:p>
          <a:p>
            <a:r>
              <a:rPr lang="en-US" dirty="0"/>
              <a:t>Then click on mobile or camera image to generate lots of events , to see cost</a:t>
            </a:r>
          </a:p>
          <a:p>
            <a:endParaRPr lang="en-US" dirty="0"/>
          </a:p>
          <a:p>
            <a:r>
              <a:rPr lang="en-US" dirty="0"/>
              <a:t>================================================Lambda Role ====================================</a:t>
            </a:r>
          </a:p>
          <a:p>
            <a:endParaRPr lang="en-US" dirty="0"/>
          </a:p>
          <a:p>
            <a:r>
              <a:rPr lang="en-US" b="0" i="0" dirty="0">
                <a:solidFill>
                  <a:srgbClr val="16191F"/>
                </a:solidFill>
                <a:effectLst/>
                <a:latin typeface="Amazon Ember"/>
              </a:rPr>
              <a:t>AWSLambdaBasicExecutionRole-f9fda1cd-fc36-4466-99b8-810b9836136a</a:t>
            </a:r>
            <a:endParaRPr lang="en-US" dirty="0"/>
          </a:p>
          <a:p>
            <a:endParaRPr lang="en-US" dirty="0"/>
          </a:p>
          <a:p>
            <a:r>
              <a:rPr lang="en-US" dirty="0"/>
              <a:t>{    "Version": "2012-10-17",    "Statement": [        {            "Effect": "Allow",            "Action": [                "</a:t>
            </a:r>
            <a:r>
              <a:rPr lang="en-US" dirty="0" err="1"/>
              <a:t>logs:CreateLogGroup</a:t>
            </a:r>
            <a:r>
              <a:rPr lang="en-US" dirty="0"/>
              <a:t>",                "</a:t>
            </a:r>
            <a:r>
              <a:rPr lang="en-US" dirty="0" err="1"/>
              <a:t>logs:CreateLogStream</a:t>
            </a:r>
            <a:r>
              <a:rPr lang="en-US" dirty="0"/>
              <a:t>",                "</a:t>
            </a:r>
            <a:r>
              <a:rPr lang="en-US" dirty="0" err="1"/>
              <a:t>logs:PutLogEvents</a:t>
            </a:r>
            <a:r>
              <a:rPr lang="en-US"/>
              <a:t>"            ],            "Resource": "*"        }    ]}</a:t>
            </a:r>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63</a:t>
            </a:fld>
            <a:endParaRPr lang="en-US" dirty="0"/>
          </a:p>
        </p:txBody>
      </p:sp>
    </p:spTree>
    <p:extLst>
      <p:ext uri="{BB962C8B-B14F-4D97-AF65-F5344CB8AC3E}">
        <p14:creationId xmlns:p14="http://schemas.microsoft.com/office/powerpoint/2010/main" val="11263020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 Working with Files on EFS</a:t>
            </a:r>
          </a:p>
          <a:p>
            <a:endParaRPr lang="en-US" dirty="0">
              <a:effectLst/>
            </a:endParaRPr>
          </a:p>
          <a:p>
            <a:r>
              <a:rPr lang="en-US" dirty="0">
                <a:effectLst/>
              </a:rPr>
              <a:t>## Launch EC2 instances</a:t>
            </a:r>
          </a:p>
          <a:p>
            <a:r>
              <a:rPr lang="en-US" dirty="0">
                <a:effectLst/>
              </a:rPr>
              <a:t>#### Ensure your public subnets got ‘</a:t>
            </a:r>
            <a:r>
              <a:rPr lang="en-US" b="0" i="0" dirty="0">
                <a:solidFill>
                  <a:srgbClr val="16191F"/>
                </a:solidFill>
                <a:effectLst/>
                <a:latin typeface="Amazon Ember"/>
              </a:rPr>
              <a:t>Enable auto-assign public IPv4 address</a:t>
            </a:r>
            <a:r>
              <a:rPr lang="en-US" dirty="0">
                <a:effectLst/>
              </a:rPr>
              <a:t>’ settings enabled. ####</a:t>
            </a:r>
          </a:p>
          <a:p>
            <a:r>
              <a:rPr lang="en-US" dirty="0">
                <a:effectLst/>
              </a:rPr>
              <a:t>#### AWS CLI can be referred at - https://awscli.amazonaws.com/v2/documentation/api/latest/reference/index.html ####</a:t>
            </a:r>
          </a:p>
          <a:p>
            <a:r>
              <a:rPr lang="en-US" dirty="0">
                <a:effectLst/>
              </a:rPr>
              <a:t>1. Create a security group (will get created </a:t>
            </a:r>
            <a:r>
              <a:rPr lang="en-US">
                <a:effectLst/>
              </a:rPr>
              <a:t>in default VPC )</a:t>
            </a:r>
            <a:endParaRPr lang="en-US" dirty="0">
              <a:effectLst/>
            </a:endParaRPr>
          </a:p>
          <a:p>
            <a:r>
              <a:rPr lang="en-US" dirty="0">
                <a:effectLst/>
              </a:rPr>
              <a:t>aws ec2 create-security-group --group-name chandra-sg-</a:t>
            </a:r>
            <a:r>
              <a:rPr lang="en-US" dirty="0" err="1">
                <a:effectLst/>
              </a:rPr>
              <a:t>efs</a:t>
            </a:r>
            <a:r>
              <a:rPr lang="en-US" dirty="0">
                <a:effectLst/>
              </a:rPr>
              <a:t> --description "chandra-sg-</a:t>
            </a:r>
            <a:r>
              <a:rPr lang="en-US" dirty="0" err="1">
                <a:effectLst/>
              </a:rPr>
              <a:t>efs</a:t>
            </a:r>
            <a:r>
              <a:rPr lang="en-US" dirty="0">
                <a:effectLst/>
              </a:rPr>
              <a:t>”</a:t>
            </a:r>
          </a:p>
          <a:p>
            <a:r>
              <a:rPr lang="en-US" dirty="0">
                <a:effectLst/>
              </a:rPr>
              <a:t>Copy SG Id - </a:t>
            </a:r>
            <a:r>
              <a:rPr lang="en-US" b="0" i="0" dirty="0">
                <a:solidFill>
                  <a:srgbClr val="16191F"/>
                </a:solidFill>
                <a:effectLst/>
                <a:latin typeface="Amazon Ember"/>
              </a:rPr>
              <a:t>sg-0069491ad8193a4c3</a:t>
            </a:r>
            <a:endParaRPr lang="en-US" dirty="0">
              <a:effectLst/>
            </a:endParaRPr>
          </a:p>
          <a:p>
            <a:r>
              <a:rPr lang="en-US" dirty="0">
                <a:effectLst/>
              </a:rPr>
              <a:t>2. Add a rule for SSH inbound to the security group</a:t>
            </a:r>
          </a:p>
          <a:p>
            <a:r>
              <a:rPr lang="en-US" dirty="0">
                <a:effectLst/>
              </a:rPr>
              <a:t>aws ec2 authorize-security-group-ingress --group-id sg-063da776c9bc097c7 --protocol </a:t>
            </a:r>
            <a:r>
              <a:rPr lang="en-US" dirty="0" err="1">
                <a:effectLst/>
              </a:rPr>
              <a:t>tcp</a:t>
            </a:r>
            <a:r>
              <a:rPr lang="en-US" dirty="0">
                <a:effectLst/>
              </a:rPr>
              <a:t> --port 22 --</a:t>
            </a:r>
            <a:r>
              <a:rPr lang="en-US" dirty="0" err="1">
                <a:effectLst/>
              </a:rPr>
              <a:t>cidr</a:t>
            </a:r>
            <a:r>
              <a:rPr lang="en-US" dirty="0">
                <a:effectLst/>
              </a:rPr>
              <a:t> 0.0.0.0/0</a:t>
            </a:r>
          </a:p>
          <a:p>
            <a:r>
              <a:rPr lang="en-US" dirty="0">
                <a:effectLst/>
              </a:rPr>
              <a:t>3. Add rule to the security group to allow the NFS protocol from group members</a:t>
            </a:r>
          </a:p>
          <a:p>
            <a:r>
              <a:rPr lang="en-US" dirty="0">
                <a:effectLst/>
              </a:rPr>
              <a:t>aws ec2 authorize-security-group-ingress --group-id sg-063da776c9bc097c7 --protocol </a:t>
            </a:r>
            <a:r>
              <a:rPr lang="en-US" dirty="0" err="1">
                <a:effectLst/>
              </a:rPr>
              <a:t>tcp</a:t>
            </a:r>
            <a:r>
              <a:rPr lang="en-US" dirty="0">
                <a:effectLst/>
              </a:rPr>
              <a:t> --port 2049 --source-group sg-063da776c9bc097c7</a:t>
            </a:r>
          </a:p>
          <a:p>
            <a:r>
              <a:rPr lang="en-US" dirty="0">
                <a:effectLst/>
              </a:rPr>
              <a:t>Suggest members of this SG will receive traffic on NFS port</a:t>
            </a:r>
          </a:p>
          <a:p>
            <a:r>
              <a:rPr lang="en-US" dirty="0">
                <a:effectLst/>
              </a:rPr>
              <a:t>View SG on AWS Console now</a:t>
            </a:r>
          </a:p>
          <a:p>
            <a:r>
              <a:rPr lang="en-US" dirty="0">
                <a:effectLst/>
              </a:rPr>
              <a:t>4. Launch instance in US-EAST-1A</a:t>
            </a:r>
          </a:p>
          <a:p>
            <a:r>
              <a:rPr lang="en-US" dirty="0">
                <a:effectLst/>
              </a:rPr>
              <a:t>aws ec2 run-instances --image-id ami-0dfcb1ef8550277af --instance-type t2.micro --placement </a:t>
            </a:r>
            <a:r>
              <a:rPr lang="en-US" dirty="0" err="1">
                <a:effectLst/>
              </a:rPr>
              <a:t>AvailabilityZone</a:t>
            </a:r>
            <a:r>
              <a:rPr lang="en-US" dirty="0">
                <a:effectLst/>
              </a:rPr>
              <a:t>=us-east-1a --security-group-ids sg-063da776c9bc097c7</a:t>
            </a:r>
          </a:p>
          <a:p>
            <a:r>
              <a:rPr lang="en-US" dirty="0">
                <a:effectLst/>
              </a:rPr>
              <a:t>5. Launch instance in US-EAST-1B</a:t>
            </a:r>
          </a:p>
          <a:p>
            <a:r>
              <a:rPr lang="en-US" dirty="0">
                <a:effectLst/>
              </a:rPr>
              <a:t>aws ec2 run-instances --image-id ami-0dfcb1ef8550277af --instance-type t2.micro --placement </a:t>
            </a:r>
            <a:r>
              <a:rPr lang="en-US" dirty="0" err="1">
                <a:effectLst/>
              </a:rPr>
              <a:t>AvailabilityZone</a:t>
            </a:r>
            <a:r>
              <a:rPr lang="en-US" dirty="0">
                <a:effectLst/>
              </a:rPr>
              <a:t>=us-east-1b --security-group-ids sg-063da776c9bc097c7</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rPr>
              <a:t>View EC2 on AWS Console now and ensure those in running state</a:t>
            </a:r>
          </a:p>
          <a:p>
            <a:br>
              <a:rPr lang="en-US" dirty="0">
                <a:effectLst/>
              </a:rPr>
            </a:br>
            <a:r>
              <a:rPr lang="en-US" dirty="0">
                <a:effectLst/>
              </a:rPr>
              <a:t>## Create an EFS File System (on AWS Console)</a:t>
            </a:r>
          </a:p>
          <a:p>
            <a:pPr marL="228600" indent="-228600">
              <a:buAutoNum type="arabicPeriod"/>
            </a:pPr>
            <a:r>
              <a:rPr lang="en-US" dirty="0">
                <a:effectLst/>
              </a:rPr>
              <a:t>Create an EFS file system , ensure same VPC as that of Instance and click on Customize option, mostly default option , click Next</a:t>
            </a:r>
          </a:p>
          <a:p>
            <a:pPr marL="228600" indent="-228600">
              <a:buAutoNum type="arabicPeriod"/>
            </a:pPr>
            <a:r>
              <a:rPr lang="en-US" dirty="0">
                <a:effectLst/>
              </a:rPr>
              <a:t>Keep only us-east-1a and us-east-1b , remove default security group and put the one created above to allow NFS traffic</a:t>
            </a:r>
          </a:p>
          <a:p>
            <a:pPr marL="228600" indent="-228600">
              <a:buAutoNum type="arabicPeriod"/>
            </a:pPr>
            <a:r>
              <a:rPr lang="en-US" dirty="0">
                <a:effectLst/>
              </a:rPr>
              <a:t>Create file System by clicking Next (…)</a:t>
            </a:r>
          </a:p>
          <a:p>
            <a:pPr marL="228600" indent="-228600">
              <a:buAutoNum type="arabicPeriod"/>
            </a:pPr>
            <a:r>
              <a:rPr lang="en-US" dirty="0">
                <a:effectLst/>
              </a:rPr>
              <a:t>Click on EFS and On Network tab, the mount target id is displayed. Wait till those become Available</a:t>
            </a:r>
          </a:p>
          <a:p>
            <a:pPr marL="228600" indent="-228600">
              <a:buAutoNum type="arabicPeriod"/>
            </a:pPr>
            <a:r>
              <a:rPr lang="en-US" dirty="0">
                <a:effectLst/>
              </a:rPr>
              <a:t>Copy DNS Name of fs (fs-05863d17abb40830e.efs.us-east-1.amazonaws.com)</a:t>
            </a:r>
          </a:p>
          <a:p>
            <a:pPr marL="0" indent="0">
              <a:buNone/>
            </a:pPr>
            <a:endParaRPr lang="en-US" dirty="0">
              <a:effectLst/>
            </a:endParaRPr>
          </a:p>
          <a:p>
            <a:br>
              <a:rPr lang="en-US" dirty="0">
                <a:effectLst/>
              </a:rPr>
            </a:br>
            <a:r>
              <a:rPr lang="en-US" dirty="0">
                <a:effectLst/>
              </a:rPr>
              <a:t>## Mount using the NFS Client (perform steps on both instances)</a:t>
            </a:r>
          </a:p>
          <a:p>
            <a:r>
              <a:rPr lang="en-US" dirty="0">
                <a:effectLst/>
              </a:rPr>
              <a:t>1. Go to both EC2 instance, Connect, EC2 Instance Connect</a:t>
            </a:r>
          </a:p>
          <a:p>
            <a:r>
              <a:rPr lang="en-US" dirty="0">
                <a:effectLst/>
              </a:rPr>
              <a:t>2. Create an EFS mount point (run on both)</a:t>
            </a:r>
          </a:p>
          <a:p>
            <a:r>
              <a:rPr lang="en-US" dirty="0">
                <a:effectLst/>
              </a:rPr>
              <a:t>mkdir ~/</a:t>
            </a:r>
            <a:r>
              <a:rPr lang="en-US" dirty="0" err="1">
                <a:effectLst/>
              </a:rPr>
              <a:t>efs</a:t>
            </a:r>
            <a:r>
              <a:rPr lang="en-US" dirty="0">
                <a:effectLst/>
              </a:rPr>
              <a:t>-mount-point</a:t>
            </a:r>
          </a:p>
          <a:p>
            <a:r>
              <a:rPr lang="en-US" dirty="0">
                <a:effectLst/>
              </a:rPr>
              <a:t>3. Install NFS client (run on both)</a:t>
            </a:r>
          </a:p>
          <a:p>
            <a:r>
              <a:rPr lang="en-US" dirty="0" err="1">
                <a:effectLst/>
              </a:rPr>
              <a:t>sudo</a:t>
            </a:r>
            <a:r>
              <a:rPr lang="en-US" dirty="0">
                <a:effectLst/>
              </a:rPr>
              <a:t> yum -y install </a:t>
            </a:r>
            <a:r>
              <a:rPr lang="en-US" dirty="0" err="1">
                <a:effectLst/>
              </a:rPr>
              <a:t>nfs</a:t>
            </a:r>
            <a:r>
              <a:rPr lang="en-US" dirty="0">
                <a:effectLst/>
              </a:rPr>
              <a:t>-utils</a:t>
            </a:r>
          </a:p>
          <a:p>
            <a:r>
              <a:rPr lang="en-US" dirty="0">
                <a:effectLst/>
              </a:rPr>
              <a:t>4. Mount using the EFS client (replace dns in below line) (on both instances)</a:t>
            </a:r>
          </a:p>
          <a:p>
            <a:r>
              <a:rPr lang="en-US" dirty="0" err="1">
                <a:effectLst/>
              </a:rPr>
              <a:t>sudo</a:t>
            </a:r>
            <a:r>
              <a:rPr lang="en-US" dirty="0">
                <a:effectLst/>
              </a:rPr>
              <a:t> mount -t nfs4 -o </a:t>
            </a:r>
            <a:r>
              <a:rPr lang="en-US" dirty="0" err="1">
                <a:effectLst/>
              </a:rPr>
              <a:t>nfsvers</a:t>
            </a:r>
            <a:r>
              <a:rPr lang="en-US" dirty="0">
                <a:effectLst/>
              </a:rPr>
              <a:t>=4.1,rsize=1048576,wsize=1048576,hard,timeo=600,retrans=2,noresvport fs-05863d17abb40830e.efs.us-east-1.amazonaws.com:/ ~/</a:t>
            </a:r>
            <a:r>
              <a:rPr lang="en-US" dirty="0" err="1">
                <a:effectLst/>
              </a:rPr>
              <a:t>efs</a:t>
            </a:r>
            <a:r>
              <a:rPr lang="en-US" dirty="0">
                <a:effectLst/>
              </a:rPr>
              <a:t>-mount-point</a:t>
            </a:r>
          </a:p>
          <a:p>
            <a:r>
              <a:rPr lang="en-US" dirty="0">
                <a:effectLst/>
              </a:rPr>
              <a:t>5. Create a file on the file system, on 1 instance , by going inside </a:t>
            </a:r>
            <a:r>
              <a:rPr lang="en-US" dirty="0" err="1">
                <a:effectLst/>
              </a:rPr>
              <a:t>efs</a:t>
            </a:r>
            <a:r>
              <a:rPr lang="en-US" dirty="0">
                <a:effectLst/>
              </a:rPr>
              <a:t>-mount-point (cd </a:t>
            </a:r>
            <a:r>
              <a:rPr lang="en-US" dirty="0" err="1">
                <a:effectLst/>
              </a:rPr>
              <a:t>efs</a:t>
            </a:r>
            <a:r>
              <a:rPr lang="en-US" dirty="0">
                <a:effectLst/>
              </a:rPr>
              <a:t>-mount-point , </a:t>
            </a:r>
            <a:r>
              <a:rPr lang="en-US" dirty="0" err="1">
                <a:effectLst/>
              </a:rPr>
              <a:t>sudo</a:t>
            </a:r>
            <a:r>
              <a:rPr lang="en-US" dirty="0">
                <a:effectLst/>
              </a:rPr>
              <a:t> touch chandra.txt)</a:t>
            </a:r>
          </a:p>
          <a:p>
            <a:r>
              <a:rPr lang="en-US" dirty="0">
                <a:effectLst/>
              </a:rPr>
              <a:t>6. This file should be visible on other system</a:t>
            </a:r>
          </a:p>
          <a:p>
            <a:r>
              <a:rPr lang="en-US" dirty="0">
                <a:effectLst/>
              </a:rPr>
              <a:t>7. On one EC2 , run following commands </a:t>
            </a:r>
          </a:p>
          <a:p>
            <a:r>
              <a:rPr lang="en-US" dirty="0" err="1">
                <a:effectLst/>
              </a:rPr>
              <a:t>sudo</a:t>
            </a:r>
            <a:r>
              <a:rPr lang="en-US" dirty="0">
                <a:effectLst/>
              </a:rPr>
              <a:t> </a:t>
            </a:r>
            <a:r>
              <a:rPr lang="en-US" dirty="0" err="1">
                <a:effectLst/>
              </a:rPr>
              <a:t>su</a:t>
            </a:r>
            <a:r>
              <a:rPr lang="en-US" dirty="0">
                <a:effectLst/>
              </a:rPr>
              <a:t> </a:t>
            </a:r>
          </a:p>
          <a:p>
            <a:r>
              <a:rPr lang="en-US" dirty="0">
                <a:effectLst/>
              </a:rPr>
              <a:t>echo "Hi Team" &gt; chandra.txt</a:t>
            </a:r>
          </a:p>
          <a:p>
            <a:r>
              <a:rPr lang="en-US" dirty="0">
                <a:effectLst/>
              </a:rPr>
              <a:t>8. On other EC2 , cat chandra.txt -&gt; changes should be visible</a:t>
            </a:r>
          </a:p>
          <a:p>
            <a:r>
              <a:rPr lang="en-US" dirty="0">
                <a:effectLst/>
              </a:rPr>
              <a:t>9. Delete EC2 , EFS, Security groups</a:t>
            </a:r>
          </a:p>
          <a:p>
            <a:endParaRPr lang="en-US" dirty="0">
              <a:effectLst/>
            </a:endParaRPr>
          </a:p>
        </p:txBody>
      </p:sp>
      <p:sp>
        <p:nvSpPr>
          <p:cNvPr id="4" name="Slide Number Placeholder 3"/>
          <p:cNvSpPr>
            <a:spLocks noGrp="1"/>
          </p:cNvSpPr>
          <p:nvPr>
            <p:ph type="sldNum" sz="quarter" idx="5"/>
          </p:nvPr>
        </p:nvSpPr>
        <p:spPr/>
        <p:txBody>
          <a:bodyPr/>
          <a:lstStyle/>
          <a:p>
            <a:fld id="{22289C57-55D7-40A4-A101-E74FAC7A092B}" type="slidenum">
              <a:rPr lang="en-US" smtClean="0"/>
              <a:t>64</a:t>
            </a:fld>
            <a:endParaRPr lang="en-US" dirty="0"/>
          </a:p>
        </p:txBody>
      </p:sp>
    </p:spTree>
    <p:extLst>
      <p:ext uri="{BB962C8B-B14F-4D97-AF65-F5344CB8AC3E}">
        <p14:creationId xmlns:p14="http://schemas.microsoft.com/office/powerpoint/2010/main" val="1087301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-&gt; Register domain on GoDaddy</a:t>
            </a:r>
          </a:p>
          <a:p>
            <a:pPr marL="171450" indent="-171450">
              <a:buFont typeface="Wingdings" panose="05000000000000000000" pitchFamily="2" charset="2"/>
              <a:buChar char="è"/>
            </a:pPr>
            <a:r>
              <a:rPr lang="en-US" dirty="0"/>
              <a:t>Create hosted zone on Route-53 (like </a:t>
            </a:r>
            <a:r>
              <a:rPr lang="en-US" b="0" i="0" dirty="0">
                <a:solidFill>
                  <a:srgbClr val="16191F"/>
                </a:solidFill>
                <a:effectLst/>
                <a:latin typeface="Amazon Ember"/>
              </a:rPr>
              <a:t>chandra-learnings.co.in)</a:t>
            </a:r>
            <a:endParaRPr lang="en-US" dirty="0"/>
          </a:p>
          <a:p>
            <a:pPr marL="171450" indent="-171450">
              <a:buFont typeface="Wingdings" panose="05000000000000000000" pitchFamily="2" charset="2"/>
              <a:buChar char="è"/>
            </a:pPr>
            <a:r>
              <a:rPr lang="en-US" dirty="0"/>
              <a:t>Copy nameservers from NS record</a:t>
            </a:r>
          </a:p>
          <a:p>
            <a:r>
              <a:rPr lang="en-US" dirty="0"/>
              <a:t>-&gt; Change Nameservers on GoDaddy to AWS ones (A min or 2 is required to reflect changes) (Ensure the NS changes with  dig chandra-learnings.co.in on ubuntu)</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-&gt; Create EC2 instance with bootstrap script to have apache (No key is needed)</a:t>
            </a:r>
          </a:p>
          <a:p>
            <a:r>
              <a:rPr lang="en-US" dirty="0"/>
              <a:t>-&gt; Ensure http://&lt;public_ip_of_ec2&gt; gives site</a:t>
            </a:r>
          </a:p>
          <a:p>
            <a:r>
              <a:rPr lang="en-US" dirty="0"/>
              <a:t>-&gt; Create A record in Route53 as (test.&lt;domain&gt;) and value should be public IP of EC2</a:t>
            </a:r>
          </a:p>
          <a:p>
            <a:r>
              <a:rPr lang="en-US" dirty="0"/>
              <a:t>-&gt; After some time, on Ubuntu -&gt; </a:t>
            </a:r>
            <a:r>
              <a:rPr lang="sv-SE" dirty="0"/>
              <a:t>dig test.chandra-learnings.co.in</a:t>
            </a:r>
            <a:r>
              <a:rPr lang="en-US" dirty="0"/>
              <a:t> and see the IP address in result</a:t>
            </a:r>
          </a:p>
          <a:p>
            <a:r>
              <a:rPr lang="en-US" dirty="0"/>
              <a:t>-&gt; After some time , hit http://test.&lt;domain_name&gt;</a:t>
            </a:r>
          </a:p>
          <a:p>
            <a:r>
              <a:rPr lang="en-US" dirty="0"/>
              <a:t>-&gt; Should display site on EC2</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Setup for Next Demo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-&gt; Create EC2 instance in diff region than earlier one with bootstrap script to have apache (No key is needed)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-&gt; Setup a ALB with 1</a:t>
            </a:r>
            <a:r>
              <a:rPr lang="en-US" baseline="30000" dirty="0"/>
              <a:t>st</a:t>
            </a:r>
            <a:r>
              <a:rPr lang="en-US" dirty="0"/>
              <a:t> instance (change region to original) (with SG allowing SSH and http)(select that of EC2)</a:t>
            </a:r>
          </a:p>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83</a:t>
            </a:fld>
            <a:endParaRPr lang="en-US" dirty="0"/>
          </a:p>
        </p:txBody>
      </p:sp>
    </p:spTree>
    <p:extLst>
      <p:ext uri="{BB962C8B-B14F-4D97-AF65-F5344CB8AC3E}">
        <p14:creationId xmlns:p14="http://schemas.microsoft.com/office/powerpoint/2010/main" val="2878814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Routing -&gt; Change test.&lt;domain&gt; record to A type. Put both Ips in box and set ttl to 30 Sec</a:t>
            </a:r>
          </a:p>
          <a:p>
            <a:r>
              <a:rPr lang="en-US" dirty="0"/>
              <a:t>Now dig will give 2 Ips and also hit on browser will give both results after ttl (try to clear cache if it doesn’t work)</a:t>
            </a:r>
          </a:p>
          <a:p>
            <a:endParaRPr lang="en-US" dirty="0"/>
          </a:p>
          <a:p>
            <a:r>
              <a:rPr lang="en-US" dirty="0"/>
              <a:t>Weighted -&gt; Delete the test.&lt;domain&gt; record . Create another A record one with same test.&lt;domain&gt;  and give 1</a:t>
            </a:r>
            <a:r>
              <a:rPr lang="en-US" baseline="30000" dirty="0"/>
              <a:t>st</a:t>
            </a:r>
            <a:r>
              <a:rPr lang="en-US" dirty="0"/>
              <a:t> IP. Ttl – 5sec , routing policy as weighted and weight as 70. Give record id as any name like record-1</a:t>
            </a:r>
          </a:p>
          <a:p>
            <a:r>
              <a:rPr lang="en-US" dirty="0"/>
              <a:t>Add another record, same as previous one with 2</a:t>
            </a:r>
            <a:r>
              <a:rPr lang="en-US" baseline="30000" dirty="0"/>
              <a:t>nd</a:t>
            </a:r>
            <a:r>
              <a:rPr lang="en-US" dirty="0"/>
              <a:t> IP and changes recorded.</a:t>
            </a:r>
          </a:p>
          <a:p>
            <a:r>
              <a:rPr lang="en-US" dirty="0"/>
              <a:t>Carrying on dig will return , high weighted record  more time. Same with http call</a:t>
            </a:r>
          </a:p>
          <a:p>
            <a:endParaRPr lang="en-US" dirty="0"/>
          </a:p>
          <a:p>
            <a:r>
              <a:rPr lang="en-US" dirty="0"/>
              <a:t>Failover -&gt; This would need a health check record. On route 53 , left menu , Health check. Create 1 for 1</a:t>
            </a:r>
            <a:r>
              <a:rPr lang="en-US" baseline="30000" dirty="0"/>
              <a:t>st</a:t>
            </a:r>
            <a:r>
              <a:rPr lang="en-US" dirty="0"/>
              <a:t> IP and with till it becomes healthy</a:t>
            </a:r>
          </a:p>
          <a:p>
            <a:r>
              <a:rPr lang="en-US" dirty="0"/>
              <a:t>Create new record failover.&lt;domain&gt;.  With ttl say 60 Sec and IP1 and routing policy as failover, record type as Primary and with heath check created.. </a:t>
            </a:r>
          </a:p>
          <a:p>
            <a:r>
              <a:rPr lang="en-US" dirty="0"/>
              <a:t>Now add another record , with 2</a:t>
            </a:r>
            <a:r>
              <a:rPr lang="en-US" baseline="30000" dirty="0"/>
              <a:t>nd</a:t>
            </a:r>
            <a:r>
              <a:rPr lang="en-US" dirty="0"/>
              <a:t> IP and ttl 60 and diff record id and routing policy as failover,. No need for health check here.</a:t>
            </a:r>
          </a:p>
          <a:p>
            <a:endParaRPr lang="en-US" dirty="0"/>
          </a:p>
          <a:p>
            <a:r>
              <a:rPr lang="en-US" dirty="0"/>
              <a:t>Do a dig and hit http on browser for </a:t>
            </a:r>
            <a:r>
              <a:rPr lang="en-US" b="0" i="0" dirty="0">
                <a:solidFill>
                  <a:srgbClr val="16191F"/>
                </a:solidFill>
                <a:effectLst/>
                <a:latin typeface="Amazon Ember"/>
              </a:rPr>
              <a:t>failover.&lt;</a:t>
            </a:r>
            <a:r>
              <a:rPr lang="en-US" b="0" i="0" dirty="0" err="1">
                <a:solidFill>
                  <a:srgbClr val="16191F"/>
                </a:solidFill>
                <a:effectLst/>
                <a:latin typeface="Amazon Ember"/>
              </a:rPr>
              <a:t>domain_name</a:t>
            </a:r>
            <a:r>
              <a:rPr lang="en-US" b="0" i="0" dirty="0">
                <a:solidFill>
                  <a:srgbClr val="16191F"/>
                </a:solidFill>
                <a:effectLst/>
                <a:latin typeface="Amazon Ember"/>
              </a:rPr>
              <a:t>&gt;.</a:t>
            </a:r>
          </a:p>
          <a:p>
            <a:r>
              <a:rPr lang="en-US" b="0" i="0" dirty="0">
                <a:solidFill>
                  <a:srgbClr val="16191F"/>
                </a:solidFill>
                <a:effectLst/>
                <a:latin typeface="Amazon Ember"/>
              </a:rPr>
              <a:t>This will continue till health check succeed.</a:t>
            </a:r>
          </a:p>
          <a:p>
            <a:r>
              <a:rPr lang="en-US" b="0" i="0" dirty="0">
                <a:solidFill>
                  <a:srgbClr val="16191F"/>
                </a:solidFill>
                <a:effectLst/>
                <a:latin typeface="Amazon Ember"/>
              </a:rPr>
              <a:t>Now go to first instance and remove http rule from Security Group. Now health check will fail in some time. Check on health-check menu of Route53</a:t>
            </a:r>
          </a:p>
          <a:p>
            <a:r>
              <a:rPr lang="en-US" b="0" i="0" dirty="0">
                <a:solidFill>
                  <a:srgbClr val="16191F"/>
                </a:solidFill>
                <a:effectLst/>
                <a:latin typeface="Amazon Ember"/>
              </a:rPr>
              <a:t>Once health check fails, dig and http hit will give another failover result (till health check is failing , browser might not show correct results)</a:t>
            </a:r>
          </a:p>
          <a:p>
            <a:endParaRPr lang="en-US" b="0" i="0" dirty="0">
              <a:solidFill>
                <a:srgbClr val="16191F"/>
              </a:solidFill>
              <a:effectLst/>
              <a:latin typeface="Amazon Ember"/>
            </a:endParaRPr>
          </a:p>
          <a:p>
            <a:r>
              <a:rPr lang="en-US" b="0" i="0" dirty="0">
                <a:solidFill>
                  <a:srgbClr val="16191F"/>
                </a:solidFill>
                <a:effectLst/>
                <a:latin typeface="Amazon Ember"/>
              </a:rPr>
              <a:t>ALB -&gt; Create record, put record name as </a:t>
            </a:r>
            <a:r>
              <a:rPr lang="en-US" b="0" i="0" dirty="0" err="1">
                <a:solidFill>
                  <a:srgbClr val="16191F"/>
                </a:solidFill>
                <a:effectLst/>
                <a:latin typeface="Amazon Ember"/>
              </a:rPr>
              <a:t>albroute</a:t>
            </a:r>
            <a:r>
              <a:rPr lang="en-US" b="0" i="0" dirty="0">
                <a:solidFill>
                  <a:srgbClr val="16191F"/>
                </a:solidFill>
                <a:effectLst/>
                <a:latin typeface="Amazon Ember"/>
              </a:rPr>
              <a:t>.&lt;domain&gt; -&gt; A record -&gt; Enable Alias -&gt; Alias to Application and Classic LB -&gt; Select Region and our ALB </a:t>
            </a:r>
          </a:p>
          <a:p>
            <a:r>
              <a:rPr lang="en-US" b="0" i="0" dirty="0">
                <a:solidFill>
                  <a:srgbClr val="16191F"/>
                </a:solidFill>
                <a:effectLst/>
                <a:latin typeface="Amazon Ember"/>
              </a:rPr>
              <a:t>Hit on browser http://albroute.&lt;domain&gt; and it will fail. Change security group of instance again to allow http traffic , it will </a:t>
            </a:r>
            <a:r>
              <a:rPr lang="en-US" b="0" i="0" dirty="0" err="1">
                <a:solidFill>
                  <a:srgbClr val="16191F"/>
                </a:solidFill>
                <a:effectLst/>
                <a:latin typeface="Amazon Ember"/>
              </a:rPr>
              <a:t>succedd</a:t>
            </a:r>
            <a:endParaRPr lang="en-US" b="0" i="0" dirty="0">
              <a:solidFill>
                <a:srgbClr val="16191F"/>
              </a:solidFill>
              <a:effectLst/>
              <a:latin typeface="Amazon Ember"/>
            </a:endParaRPr>
          </a:p>
          <a:p>
            <a:endParaRPr lang="en-US" b="0" i="0" dirty="0">
              <a:solidFill>
                <a:srgbClr val="16191F"/>
              </a:solidFill>
              <a:effectLst/>
              <a:latin typeface="Amazon Ember"/>
            </a:endParaRPr>
          </a:p>
          <a:p>
            <a:r>
              <a:rPr lang="en-US" b="0" i="0" dirty="0">
                <a:solidFill>
                  <a:srgbClr val="16191F"/>
                </a:solidFill>
                <a:effectLst/>
                <a:latin typeface="Amazon Ember"/>
              </a:rPr>
              <a:t>Delete route53 records, health record, ALB , target group and EC2 instances</a:t>
            </a:r>
            <a:endParaRPr lang="en-US" dirty="0"/>
          </a:p>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85</a:t>
            </a:fld>
            <a:endParaRPr lang="en-US" dirty="0"/>
          </a:p>
        </p:txBody>
      </p:sp>
    </p:spTree>
    <p:extLst>
      <p:ext uri="{BB962C8B-B14F-4D97-AF65-F5344CB8AC3E}">
        <p14:creationId xmlns:p14="http://schemas.microsoft.com/office/powerpoint/2010/main" val="29417791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spc="150" baseline="0"/>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Graphic 7">
            <a:extLst>
              <a:ext uri="{FF2B5EF4-FFF2-40B4-BE49-F238E27FC236}">
                <a16:creationId xmlns:a16="http://schemas.microsoft.com/office/drawing/2014/main" id="{A04F1E16-9A84-4D0E-9706-79C396AF6A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786F69D-D4FA-4075-A7EC-8D31A184F630}"/>
              </a:ext>
              <a:ext uri="{C183D7F6-B498-43B3-948B-1728B52AA6E4}">
                <adec:decorative xmlns:adec="http://schemas.microsoft.com/office/drawing/2017/decorative" val="1"/>
              </a:ext>
            </a:extLst>
          </p:cNvPr>
          <p:cNvGrpSpPr/>
          <p:nvPr userDrawn="1"/>
        </p:nvGrpSpPr>
        <p:grpSpPr>
          <a:xfrm>
            <a:off x="0" y="0"/>
            <a:ext cx="2590800" cy="1027906"/>
            <a:chOff x="0" y="0"/>
            <a:chExt cx="2590800" cy="1027906"/>
          </a:xfrm>
        </p:grpSpPr>
        <p:cxnSp>
          <p:nvCxnSpPr>
            <p:cNvPr id="10" name="Straight Connector 9">
              <a:extLst>
                <a:ext uri="{FF2B5EF4-FFF2-40B4-BE49-F238E27FC236}">
                  <a16:creationId xmlns:a16="http://schemas.microsoft.com/office/drawing/2014/main" id="{66988B2D-0240-4256-8268-4B9FF1E72363}"/>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11375"/>
            <a:ext cx="10515600" cy="3744913"/>
          </a:xfrm>
        </p:spPr>
        <p:txBody>
          <a:bodyPr/>
          <a:lstStyle/>
          <a:p>
            <a:r>
              <a:rPr lang="en-US"/>
              <a:t>Click icon to add SmartArt graphic</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68311559"/>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p:nvPr>
        </p:nvSpPr>
        <p:spPr>
          <a:xfrm>
            <a:off x="166074" y="1507772"/>
            <a:ext cx="2141764" cy="514350"/>
          </a:xfrm>
        </p:spPr>
        <p:txBody>
          <a:bodyPr anchor="ctr">
            <a:normAutofit/>
          </a:bodyPr>
          <a:lstStyle>
            <a:lvl1pPr marL="0" indent="0" algn="r">
              <a:buNone/>
              <a:defRPr sz="2000"/>
            </a:lvl1pPr>
          </a:lstStyle>
          <a:p>
            <a:pPr lvl="0"/>
            <a:r>
              <a:rPr lang="en-US"/>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p:nvPr>
        </p:nvSpPr>
        <p:spPr>
          <a:xfrm>
            <a:off x="732131" y="2584097"/>
            <a:ext cx="2141764" cy="514350"/>
          </a:xfrm>
        </p:spPr>
        <p:txBody>
          <a:bodyPr anchor="ctr">
            <a:normAutofit/>
          </a:bodyPr>
          <a:lstStyle>
            <a:lvl1pPr marL="0" indent="0" algn="r">
              <a:buNone/>
              <a:defRPr sz="200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p:nvPr>
        </p:nvSpPr>
        <p:spPr>
          <a:xfrm>
            <a:off x="1338556" y="3660422"/>
            <a:ext cx="2141764" cy="514350"/>
          </a:xfrm>
        </p:spPr>
        <p:txBody>
          <a:bodyPr anchor="ctr">
            <a:normAutofit/>
          </a:bodyPr>
          <a:lstStyle>
            <a:lvl1pPr marL="0" indent="0" algn="r">
              <a:buNone/>
              <a:defRPr sz="200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p:nvPr>
        </p:nvSpPr>
        <p:spPr>
          <a:xfrm>
            <a:off x="1922756" y="4736748"/>
            <a:ext cx="2141764" cy="514350"/>
          </a:xfrm>
        </p:spPr>
        <p:txBody>
          <a:bodyPr anchor="ctr">
            <a:normAutofit/>
          </a:bodyPr>
          <a:lstStyle>
            <a:lvl1pPr marL="0" indent="0" algn="r">
              <a:buNone/>
              <a:defRPr sz="200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6" y="1613528"/>
            <a:ext cx="5102680" cy="1010842"/>
          </a:xfrm>
        </p:spPr>
        <p:txBody>
          <a:bodyPr anchor="t">
            <a:normAutofit/>
          </a:bodyPr>
          <a:lstStyle>
            <a:lvl1pPr marL="0" indent="0" algn="l">
              <a:lnSpc>
                <a:spcPct val="100000"/>
              </a:lnSpc>
              <a:buNone/>
              <a:defRPr sz="1400" spc="50" baseline="0"/>
            </a:lvl1pPr>
          </a:lstStyle>
          <a:p>
            <a:pPr lvl="0"/>
            <a:r>
              <a:rPr lang="en-US" dirty="0"/>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9" y="268256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8" y="375539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80" y="4824430"/>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749143" y="6356350"/>
            <a:ext cx="3775981" cy="365125"/>
          </a:xfrm>
        </p:spPr>
        <p:txBody>
          <a:bodyPr/>
          <a:lstStyle>
            <a:lvl1pPr>
              <a:defRPr sz="900"/>
            </a:lvl1pPr>
          </a:lstStyle>
          <a:p>
            <a:r>
              <a:rPr lang="en-US" dirty="0"/>
              <a:t>PRESENTATION TITLE</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A49DFD55-3C28-40EF-9E31-A92D2E4017FF}" type="slidenum">
              <a:rPr lang="en-US" smtClean="0"/>
              <a:pPr/>
              <a:t>‹#›</a:t>
            </a:fld>
            <a:endParaRPr lang="en-US" dirty="0"/>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userDrawn="1"/>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userDrawn="1"/>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userDrawn="1"/>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userDrawn="1"/>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165259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10" name="Group 9">
            <a:extLst>
              <a:ext uri="{FF2B5EF4-FFF2-40B4-BE49-F238E27FC236}">
                <a16:creationId xmlns:a16="http://schemas.microsoft.com/office/drawing/2014/main" id="{B2368EF4-1233-48C7-8DB5-75844BFCD594}"/>
              </a:ext>
              <a:ext uri="{C183D7F6-B498-43B3-948B-1728B52AA6E4}">
                <adec:decorative xmlns:adec="http://schemas.microsoft.com/office/drawing/2017/decorative" val="1"/>
              </a:ext>
            </a:extLst>
          </p:cNvPr>
          <p:cNvGrpSpPr/>
          <p:nvPr userDrawn="1"/>
        </p:nvGrpSpPr>
        <p:grpSpPr>
          <a:xfrm>
            <a:off x="0" y="0"/>
            <a:ext cx="2238376" cy="3105150"/>
            <a:chOff x="0" y="0"/>
            <a:chExt cx="2238376" cy="3105150"/>
          </a:xfrm>
        </p:grpSpPr>
        <p:cxnSp>
          <p:nvCxnSpPr>
            <p:cNvPr id="16" name="Straight Connector 15">
              <a:extLst>
                <a:ext uri="{FF2B5EF4-FFF2-40B4-BE49-F238E27FC236}">
                  <a16:creationId xmlns:a16="http://schemas.microsoft.com/office/drawing/2014/main" id="{463D7850-C2A6-43CE-BBE4-8E81A0A593BF}"/>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18896713"/>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4" name="Group 3">
            <a:extLst>
              <a:ext uri="{FF2B5EF4-FFF2-40B4-BE49-F238E27FC236}">
                <a16:creationId xmlns:a16="http://schemas.microsoft.com/office/drawing/2014/main" id="{D74AA03A-263D-4B5F-B05B-7D6923A9A4D3}"/>
              </a:ext>
            </a:extLst>
          </p:cNvPr>
          <p:cNvGrpSpPr/>
          <p:nvPr userDrawn="1"/>
        </p:nvGrpSpPr>
        <p:grpSpPr>
          <a:xfrm>
            <a:off x="0" y="0"/>
            <a:ext cx="4762501" cy="5186363"/>
            <a:chOff x="0" y="0"/>
            <a:chExt cx="4762501" cy="5186363"/>
          </a:xfrm>
        </p:grpSpPr>
        <p:cxnSp>
          <p:nvCxnSpPr>
            <p:cNvPr id="23" name="Straight Connector 22">
              <a:extLst>
                <a:ext uri="{FF2B5EF4-FFF2-40B4-BE49-F238E27FC236}">
                  <a16:creationId xmlns:a16="http://schemas.microsoft.com/office/drawing/2014/main" id="{D87F08D6-2CA7-4A5A-BE34-07113DCA535D}"/>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PRESENTATION TITLE</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1371997"/>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500" y="2924175"/>
            <a:ext cx="2895600" cy="2519363"/>
          </a:xfrm>
        </p:spPr>
        <p:txBody>
          <a:bodyPr>
            <a:normAutofit/>
          </a:bodyPr>
          <a:lstStyle>
            <a:lvl1pPr marL="0" indent="0">
              <a:lnSpc>
                <a:spcPct val="150000"/>
              </a:lnSpc>
              <a:buNone/>
              <a:defRPr sz="1400">
                <a:solidFill>
                  <a:schemeClr val="bg1"/>
                </a:solidFill>
              </a:defRPr>
            </a:lvl1pPr>
            <a:lvl2pPr marL="457200" indent="0">
              <a:lnSpc>
                <a:spcPct val="150000"/>
              </a:lnSpc>
              <a:buNone/>
              <a:defRPr sz="1400">
                <a:solidFill>
                  <a:schemeClr val="bg1"/>
                </a:solidFill>
              </a:defRPr>
            </a:lvl2pPr>
            <a:lvl3pPr marL="914400" indent="0">
              <a:lnSpc>
                <a:spcPct val="150000"/>
              </a:lnSpc>
              <a:buNone/>
              <a:defRPr sz="1400">
                <a:solidFill>
                  <a:schemeClr val="bg1"/>
                </a:solidFill>
              </a:defRPr>
            </a:lvl3pPr>
            <a:lvl4pPr marL="1371600" indent="0">
              <a:lnSpc>
                <a:spcPct val="150000"/>
              </a:lnSpc>
              <a:buNone/>
              <a:defRPr sz="1400">
                <a:solidFill>
                  <a:schemeClr val="bg1"/>
                </a:solidFill>
              </a:defRPr>
            </a:lvl4pPr>
            <a:lvl5pPr marL="1828800" indent="0">
              <a:lnSpc>
                <a:spcPct val="150000"/>
              </a:lnSpc>
              <a:buNone/>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EBF9-6826-475B-8079-C11128991BAE}"/>
              </a:ext>
            </a:extLst>
          </p:cNvPr>
          <p:cNvSpPr>
            <a:spLocks noGrp="1"/>
          </p:cNvSpPr>
          <p:nvPr>
            <p:ph type="dt" sz="half" idx="10"/>
          </p:nvPr>
        </p:nvSpPr>
        <p:spPr>
          <a:xfrm>
            <a:off x="838200" y="6356350"/>
            <a:ext cx="1219200"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3FB726A3-DF54-47D2-8C3A-34FD43A19E8E}"/>
              </a:ext>
            </a:extLst>
          </p:cNvPr>
          <p:cNvSpPr>
            <a:spLocks noGrp="1"/>
          </p:cNvSpPr>
          <p:nvPr>
            <p:ph type="ftr" sz="quarter" idx="11"/>
          </p:nvPr>
        </p:nvSpPr>
        <p:spPr>
          <a:xfrm>
            <a:off x="2463800" y="6356350"/>
            <a:ext cx="3479800"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D0CD125A-4493-4967-9146-841D0EF3BC63}"/>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7" name="Group 6">
            <a:extLst>
              <a:ext uri="{FF2B5EF4-FFF2-40B4-BE49-F238E27FC236}">
                <a16:creationId xmlns:a16="http://schemas.microsoft.com/office/drawing/2014/main" id="{D7A1CF8B-3479-49A3-A30E-2F2ECE962075}"/>
              </a:ext>
            </a:extLst>
          </p:cNvPr>
          <p:cNvGrpSpPr/>
          <p:nvPr userDrawn="1"/>
        </p:nvGrpSpPr>
        <p:grpSpPr>
          <a:xfrm>
            <a:off x="6953250" y="-25401"/>
            <a:ext cx="5238750" cy="6902451"/>
            <a:chOff x="6953250" y="-25401"/>
            <a:chExt cx="5238750" cy="6902451"/>
          </a:xfrm>
        </p:grpSpPr>
        <p:cxnSp>
          <p:nvCxnSpPr>
            <p:cNvPr id="14" name="Straight Connector 13">
              <a:extLst>
                <a:ext uri="{FF2B5EF4-FFF2-40B4-BE49-F238E27FC236}">
                  <a16:creationId xmlns:a16="http://schemas.microsoft.com/office/drawing/2014/main" id="{49FBD260-5143-4B12-B9F8-33E48D548909}"/>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userDrawn="1"/>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973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2699512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111608"/>
            <a:ext cx="10515600" cy="3744912"/>
          </a:xfrm>
        </p:spPr>
        <p:txBody>
          <a:bodyPr/>
          <a:lstStyle/>
          <a:p>
            <a:r>
              <a:rPr lang="en-US"/>
              <a:t>Click icon to add chart</a:t>
            </a:r>
            <a:endParaRPr lang="en-US" dirty="0"/>
          </a:p>
        </p:txBody>
      </p:sp>
    </p:spTree>
    <p:extLst>
      <p:ext uri="{BB962C8B-B14F-4D97-AF65-F5344CB8AC3E}">
        <p14:creationId xmlns:p14="http://schemas.microsoft.com/office/powerpoint/2010/main" val="1485277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838200" y="2111381"/>
            <a:ext cx="10515600" cy="3744913"/>
          </a:xfrm>
        </p:spPr>
        <p:txBody>
          <a:bodyPr/>
          <a:lstStyle/>
          <a:p>
            <a:r>
              <a:rPr lang="en-US"/>
              <a:t>Click icon to add table</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4657724" y="2809875"/>
            <a:ext cx="6696075" cy="1909763"/>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10" name="Subtitle 2">
            <a:extLst>
              <a:ext uri="{FF2B5EF4-FFF2-40B4-BE49-F238E27FC236}">
                <a16:creationId xmlns:a16="http://schemas.microsoft.com/office/drawing/2014/main" id="{104828DA-5EC5-4A00-9A7B-CD9668EF24D1}"/>
              </a:ext>
            </a:extLst>
          </p:cNvPr>
          <p:cNvSpPr>
            <a:spLocks noGrp="1"/>
          </p:cNvSpPr>
          <p:nvPr>
            <p:ph type="subTitle" idx="1"/>
          </p:nvPr>
        </p:nvSpPr>
        <p:spPr>
          <a:xfrm>
            <a:off x="4657725" y="5028803"/>
            <a:ext cx="6696074" cy="365125"/>
          </a:xfrm>
        </p:spPr>
        <p:txBody>
          <a:bodyPr anchor="b">
            <a:normAutofit/>
          </a:bodyPr>
          <a:lstStyle>
            <a:lvl1pPr marL="0" indent="0" algn="l">
              <a:buNone/>
              <a:defRPr sz="16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 name="Date Placeholder 2">
            <a:extLst>
              <a:ext uri="{FF2B5EF4-FFF2-40B4-BE49-F238E27FC236}">
                <a16:creationId xmlns:a16="http://schemas.microsoft.com/office/drawing/2014/main" id="{D9303E9A-96BC-4283-A6E1-5948AEB119F4}"/>
              </a:ext>
            </a:extLst>
          </p:cNvPr>
          <p:cNvSpPr>
            <a:spLocks noGrp="1"/>
          </p:cNvSpPr>
          <p:nvPr>
            <p:ph type="dt" sz="half" idx="10"/>
          </p:nvPr>
        </p:nvSpPr>
        <p:spPr>
          <a:xfrm>
            <a:off x="4676774" y="6356350"/>
            <a:ext cx="1695450" cy="365125"/>
          </a:xfrm>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45A19C49-052B-4D3E-B227-1D787463CE96}"/>
              </a:ext>
            </a:extLst>
          </p:cNvPr>
          <p:cNvSpPr>
            <a:spLocks noGrp="1"/>
          </p:cNvSpPr>
          <p:nvPr>
            <p:ph type="ftr" sz="quarter" idx="11"/>
          </p:nvPr>
        </p:nvSpPr>
        <p:spPr>
          <a:xfrm>
            <a:off x="6743699" y="6356350"/>
            <a:ext cx="2543175" cy="365125"/>
          </a:xfrm>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4E5E724A-95F0-41B6-A77E-EDD067272C27}"/>
              </a:ext>
            </a:extLst>
          </p:cNvPr>
          <p:cNvSpPr>
            <a:spLocks noGrp="1"/>
          </p:cNvSpPr>
          <p:nvPr>
            <p:ph type="sldNum" sz="quarter" idx="12"/>
          </p:nvPr>
        </p:nvSpPr>
        <p:spPr>
          <a:xfrm>
            <a:off x="9658350" y="6356350"/>
            <a:ext cx="1695450" cy="365125"/>
          </a:xfrm>
        </p:spPr>
        <p:txBody>
          <a:bodyPr/>
          <a:lstStyle>
            <a:lvl1pPr>
              <a:defRPr sz="900"/>
            </a:lvl1pPr>
          </a:lstStyle>
          <a:p>
            <a:fld id="{A49DFD55-3C28-40EF-9E31-A92D2E4017FF}" type="slidenum">
              <a:rPr lang="en-US" smtClean="0"/>
              <a:pPr/>
              <a:t>‹#›</a:t>
            </a:fld>
            <a:endParaRPr lang="en-US" dirty="0"/>
          </a:p>
        </p:txBody>
      </p:sp>
      <p:cxnSp>
        <p:nvCxnSpPr>
          <p:cNvPr id="9" name="Straight Connector 8">
            <a:extLst>
              <a:ext uri="{FF2B5EF4-FFF2-40B4-BE49-F238E27FC236}">
                <a16:creationId xmlns:a16="http://schemas.microsoft.com/office/drawing/2014/main" id="{BDAC7E4E-FE06-4E90-8107-6B543E5515ED}"/>
              </a:ext>
              <a:ext uri="{C183D7F6-B498-43B3-948B-1728B52AA6E4}">
                <adec:decorative xmlns:adec="http://schemas.microsoft.com/office/drawing/2017/decorative" val="1"/>
              </a:ext>
            </a:extLst>
          </p:cNvPr>
          <p:cNvCxnSpPr/>
          <p:nvPr userDrawn="1"/>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065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28568"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578300" y="5084524"/>
            <a:ext cx="233081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068964"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488845" y="5084524"/>
            <a:ext cx="231770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4" name="Group 3">
            <a:extLst>
              <a:ext uri="{FF2B5EF4-FFF2-40B4-BE49-F238E27FC236}">
                <a16:creationId xmlns:a16="http://schemas.microsoft.com/office/drawing/2014/main" id="{73C911F2-9041-416A-B83C-F23B354E063B}"/>
              </a:ext>
              <a:ext uri="{C183D7F6-B498-43B3-948B-1728B52AA6E4}">
                <adec:decorative xmlns:adec="http://schemas.microsoft.com/office/drawing/2017/decorative" val="1"/>
              </a:ext>
            </a:extLst>
          </p:cNvPr>
          <p:cNvGrpSpPr/>
          <p:nvPr userDrawn="1"/>
        </p:nvGrpSpPr>
        <p:grpSpPr>
          <a:xfrm>
            <a:off x="7334250" y="0"/>
            <a:ext cx="4857750" cy="1724025"/>
            <a:chOff x="7334250" y="0"/>
            <a:chExt cx="4857750" cy="1724025"/>
          </a:xfrm>
        </p:grpSpPr>
        <p:cxnSp>
          <p:nvCxnSpPr>
            <p:cNvPr id="10" name="Straight Connector 9">
              <a:extLst>
                <a:ext uri="{FF2B5EF4-FFF2-40B4-BE49-F238E27FC236}">
                  <a16:creationId xmlns:a16="http://schemas.microsoft.com/office/drawing/2014/main" id="{4E4B72DA-52CB-4D39-A342-8857B4D959B2}"/>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5122785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8 People">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87AAB93-862D-455E-9E73-3D0DAEFDEDB4}"/>
              </a:ext>
              <a:ext uri="{C183D7F6-B498-43B3-948B-1728B52AA6E4}">
                <adec:decorative xmlns:adec="http://schemas.microsoft.com/office/drawing/2017/decorative" val="1"/>
              </a:ext>
            </a:extLst>
          </p:cNvPr>
          <p:cNvGrpSpPr/>
          <p:nvPr userDrawn="1"/>
        </p:nvGrpSpPr>
        <p:grpSpPr>
          <a:xfrm>
            <a:off x="0" y="473953"/>
            <a:ext cx="12192000" cy="5621336"/>
            <a:chOff x="0" y="473953"/>
            <a:chExt cx="12192000" cy="5621336"/>
          </a:xfrm>
        </p:grpSpPr>
        <p:pic>
          <p:nvPicPr>
            <p:cNvPr id="13" name="Graphic 12">
              <a:extLst>
                <a:ext uri="{FF2B5EF4-FFF2-40B4-BE49-F238E27FC236}">
                  <a16:creationId xmlns:a16="http://schemas.microsoft.com/office/drawing/2014/main" id="{B0DFD584-E5CF-41EF-B51E-679CE22DDF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grp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gn="l">
              <a:lnSpc>
                <a:spcPct val="100000"/>
              </a:lnSpc>
              <a:buFont typeface="Arial" panose="020B0604020202020204" pitchFamily="34" charset="0"/>
              <a:buNone/>
              <a:defRPr sz="900">
                <a:solidFill>
                  <a:sysClr val="windowText" lastClr="000000"/>
                </a:solidFill>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500168"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49262"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32" name="Picture Placeholder 10">
            <a:extLst>
              <a:ext uri="{FF2B5EF4-FFF2-40B4-BE49-F238E27FC236}">
                <a16:creationId xmlns:a16="http://schemas.microsoft.com/office/drawing/2014/main" id="{1938DB4D-239F-4E8E-8802-0470B0131189}"/>
              </a:ext>
            </a:extLst>
          </p:cNvPr>
          <p:cNvSpPr>
            <a:spLocks noGrp="1"/>
          </p:cNvSpPr>
          <p:nvPr>
            <p:ph type="pic" sz="quarter" idx="37"/>
          </p:nvPr>
        </p:nvSpPr>
        <p:spPr>
          <a:xfrm>
            <a:off x="665558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355" y="3654378"/>
            <a:ext cx="2105135"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095999" y="3809747"/>
            <a:ext cx="2299855"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4480" y="3809747"/>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500168"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849262"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3" name="Picture Placeholder 10">
            <a:extLst>
              <a:ext uri="{FF2B5EF4-FFF2-40B4-BE49-F238E27FC236}">
                <a16:creationId xmlns:a16="http://schemas.microsoft.com/office/drawing/2014/main" id="{E029C5CA-EDDA-4BF9-9051-8B09E98EE1E2}"/>
              </a:ext>
            </a:extLst>
          </p:cNvPr>
          <p:cNvSpPr>
            <a:spLocks noGrp="1"/>
          </p:cNvSpPr>
          <p:nvPr>
            <p:ph type="pic" sz="quarter" idx="38"/>
          </p:nvPr>
        </p:nvSpPr>
        <p:spPr>
          <a:xfrm>
            <a:off x="665558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339926" y="5668583"/>
            <a:ext cx="1813474"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744480" y="5668583"/>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5712064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1" r:id="rId4"/>
    <p:sldLayoutId id="2147483666" r:id="rId5"/>
    <p:sldLayoutId id="2147483667" r:id="rId6"/>
    <p:sldLayoutId id="2147483654" r:id="rId7"/>
    <p:sldLayoutId id="2147483663" r:id="rId8"/>
    <p:sldLayoutId id="2147483662" r:id="rId9"/>
    <p:sldLayoutId id="2147483668" r:id="rId10"/>
    <p:sldLayoutId id="2147483652" r:id="rId11"/>
    <p:sldLayoutId id="2147483653" r:id="rId12"/>
    <p:sldLayoutId id="2147483660" r:id="rId13"/>
    <p:sldLayoutId id="2147483664" r:id="rId14"/>
    <p:sldLayoutId id="2147483665" r:id="rId15"/>
  </p:sldLayoutIdLst>
  <p:hf hdr="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3" Type="http://schemas.openxmlformats.org/officeDocument/2006/relationships/hyperlink" Target="https://chandra-learnings.co.in/"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chandra-learnings.co.in/second-api" TargetMode="Externa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hyperlink" Target="http://public_ip_of_public_instance/" TargetMode="Externa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hyperlink" Target="https://us-east-1.console.aws.amazon.com/iam/home?region=ap-south-1#/policies/details/arn%3Aaws%3Aiam%3A%3Aaws%3Apolicy%2FAdministratorAccess" TargetMode="Externa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hyperlink" Target="https://us-east-1.console.aws.amazon.com/iam/home?region=us-east-1#/policies/details/arn%3Aaws%3Aiam%3A%3Aaws%3Apolicy%2FAmazonS3ReadOnlyAccess" TargetMode="Externa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9.jfif"/><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6416040" y="4434840"/>
            <a:ext cx="4941771" cy="1122202"/>
          </a:xfrm>
        </p:spPr>
        <p:txBody>
          <a:bodyPr/>
          <a:lstStyle/>
          <a:p>
            <a:r>
              <a:rPr lang="en-US" dirty="0"/>
              <a:t>cloud</a:t>
            </a:r>
          </a:p>
        </p:txBody>
      </p:sp>
    </p:spTree>
    <p:extLst>
      <p:ext uri="{BB962C8B-B14F-4D97-AF65-F5344CB8AC3E}">
        <p14:creationId xmlns:p14="http://schemas.microsoft.com/office/powerpoint/2010/main" val="258605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50" y="140528"/>
            <a:ext cx="5111750" cy="517664"/>
          </a:xfrm>
        </p:spPr>
        <p:txBody>
          <a:bodyPr>
            <a:normAutofit/>
          </a:bodyPr>
          <a:lstStyle/>
          <a:p>
            <a:r>
              <a:rPr lang="en-US" sz="2400" dirty="0"/>
              <a:t>Types of Cloud computing</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a:t>
            </a:fld>
            <a:endParaRPr lang="en-US" dirty="0"/>
          </a:p>
        </p:txBody>
      </p:sp>
      <p:pic>
        <p:nvPicPr>
          <p:cNvPr id="11" name="Picture 10" descr="A screenshot of a computer&#10;&#10;Description automatically generated with medium confidence">
            <a:extLst>
              <a:ext uri="{FF2B5EF4-FFF2-40B4-BE49-F238E27FC236}">
                <a16:creationId xmlns:a16="http://schemas.microsoft.com/office/drawing/2014/main" id="{AAC27F9E-9FF4-2D90-BB3F-5A8F14B85917}"/>
              </a:ext>
            </a:extLst>
          </p:cNvPr>
          <p:cNvPicPr>
            <a:picLocks noChangeAspect="1"/>
          </p:cNvPicPr>
          <p:nvPr/>
        </p:nvPicPr>
        <p:blipFill>
          <a:blip r:embed="rId2"/>
          <a:stretch>
            <a:fillRect/>
          </a:stretch>
        </p:blipFill>
        <p:spPr>
          <a:xfrm>
            <a:off x="1027247" y="1039226"/>
            <a:ext cx="5691188" cy="4196916"/>
          </a:xfrm>
          <a:prstGeom prst="rect">
            <a:avLst/>
          </a:prstGeom>
        </p:spPr>
      </p:pic>
    </p:spTree>
    <p:extLst>
      <p:ext uri="{BB962C8B-B14F-4D97-AF65-F5344CB8AC3E}">
        <p14:creationId xmlns:p14="http://schemas.microsoft.com/office/powerpoint/2010/main" val="4064945101"/>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Amazon Eventbridge-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100</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85523"/>
            <a:ext cx="10694614" cy="5470827"/>
          </a:xfrm>
        </p:spPr>
        <p:txBody>
          <a:bodyPr>
            <a:normAutofit/>
          </a:bodyPr>
          <a:lstStyle/>
          <a:p>
            <a:pPr marL="285750" indent="-285750">
              <a:buFont typeface="Wingdings" panose="05000000000000000000" pitchFamily="2" charset="2"/>
              <a:buChar char="q"/>
            </a:pPr>
            <a:r>
              <a:rPr lang="en-US" dirty="0">
                <a:solidFill>
                  <a:srgbClr val="0070C0"/>
                </a:solidFill>
              </a:rPr>
              <a:t>There will be a rule triggered when EC2 instance is stopped and SQS queue will be notified</a:t>
            </a:r>
          </a:p>
          <a:p>
            <a:pPr marL="285750" indent="-285750">
              <a:buFont typeface="Wingdings" panose="05000000000000000000" pitchFamily="2" charset="2"/>
              <a:buChar char="q"/>
            </a:pPr>
            <a:r>
              <a:rPr lang="en-US" dirty="0">
                <a:solidFill>
                  <a:srgbClr val="0070C0"/>
                </a:solidFill>
              </a:rPr>
              <a:t>Create a EC2 instance and a SQS Queue</a:t>
            </a:r>
          </a:p>
          <a:p>
            <a:pPr marL="285750" indent="-285750">
              <a:buFont typeface="Wingdings" panose="05000000000000000000" pitchFamily="2" charset="2"/>
              <a:buChar char="q"/>
            </a:pPr>
            <a:r>
              <a:rPr lang="en-US" dirty="0">
                <a:solidFill>
                  <a:srgbClr val="0070C0"/>
                </a:solidFill>
              </a:rPr>
              <a:t>Create rule-&gt; Select </a:t>
            </a:r>
            <a:r>
              <a:rPr lang="en-US" b="0" i="0" dirty="0">
                <a:solidFill>
                  <a:srgbClr val="0070C0"/>
                </a:solidFill>
                <a:effectLst/>
                <a:latin typeface="Amazon Ember"/>
              </a:rPr>
              <a:t>Rule with an event pattern as rule type-&gt; Keep default settings and in Sample Events with event type as AWS events , select Sample Event as ‘EC2 Instance State-change Notification’ and Sample event 4 (This piece is optional but after this step , when we select actual event pattern , that pattern will emit events and can compared to this, to match. If matched, then rule will trigger event.)</a:t>
            </a:r>
          </a:p>
          <a:p>
            <a:pPr marL="285750" indent="-285750">
              <a:buFont typeface="Wingdings" panose="05000000000000000000" pitchFamily="2" charset="2"/>
              <a:buChar char="q"/>
            </a:pPr>
            <a:r>
              <a:rPr lang="en-US" dirty="0">
                <a:solidFill>
                  <a:srgbClr val="0070C0"/>
                </a:solidFill>
                <a:latin typeface="Amazon Ember"/>
              </a:rPr>
              <a:t>Now </a:t>
            </a:r>
            <a:r>
              <a:rPr lang="en-US" b="0" i="0" dirty="0">
                <a:solidFill>
                  <a:srgbClr val="0070C0"/>
                </a:solidFill>
                <a:effectLst/>
                <a:latin typeface="Amazon Ember"/>
              </a:rPr>
              <a:t>in Creation Method and in Event Pattern se</a:t>
            </a:r>
            <a:r>
              <a:rPr lang="en-US" dirty="0">
                <a:solidFill>
                  <a:srgbClr val="0070C0"/>
                </a:solidFill>
                <a:latin typeface="Amazon Ember"/>
              </a:rPr>
              <a:t>lect AWS Service as EC2 and event type as ‘</a:t>
            </a:r>
            <a:r>
              <a:rPr lang="en-US" b="0" i="0" dirty="0">
                <a:solidFill>
                  <a:srgbClr val="0070C0"/>
                </a:solidFill>
                <a:effectLst/>
                <a:latin typeface="Amazon Ember"/>
              </a:rPr>
              <a:t>EC2 Instance State-change Notification</a:t>
            </a:r>
            <a:r>
              <a:rPr lang="en-US" dirty="0">
                <a:solidFill>
                  <a:srgbClr val="0070C0"/>
                </a:solidFill>
                <a:latin typeface="Amazon Ember"/>
              </a:rPr>
              <a:t>’  and then in specific event  select stopped and terminated -&gt; and in Event type Specification 2 , keep Any Instance. Now click on Test Pattern and message will indicate if Event Pattern matching to Sample Event. </a:t>
            </a:r>
          </a:p>
          <a:p>
            <a:pPr marL="285750" indent="-285750">
              <a:buFont typeface="Wingdings" panose="05000000000000000000" pitchFamily="2" charset="2"/>
              <a:buChar char="q"/>
            </a:pPr>
            <a:r>
              <a:rPr lang="en-US" dirty="0">
                <a:solidFill>
                  <a:srgbClr val="0070C0"/>
                </a:solidFill>
              </a:rPr>
              <a:t>In Event type Specification 2, select Specific Instance Id and paste the EC2 instanceId, we created earlier</a:t>
            </a:r>
          </a:p>
          <a:p>
            <a:pPr marL="285750" indent="-285750">
              <a:buFont typeface="Wingdings" panose="05000000000000000000" pitchFamily="2" charset="2"/>
              <a:buChar char="q"/>
            </a:pPr>
            <a:r>
              <a:rPr lang="en-US" dirty="0">
                <a:solidFill>
                  <a:srgbClr val="0070C0"/>
                </a:solidFill>
              </a:rPr>
              <a:t>On Next screen set target as SQS queue and select the SQS we created earlier. Create the rule.</a:t>
            </a:r>
          </a:p>
          <a:p>
            <a:pPr marL="285750" indent="-285750">
              <a:buFont typeface="Wingdings" panose="05000000000000000000" pitchFamily="2" charset="2"/>
              <a:buChar char="q"/>
            </a:pPr>
            <a:r>
              <a:rPr lang="en-US" dirty="0">
                <a:solidFill>
                  <a:srgbClr val="0070C0"/>
                </a:solidFill>
              </a:rPr>
              <a:t>Stop the EC2 instance and observe the queue, A message will be available, poll the message to see the details</a:t>
            </a:r>
          </a:p>
          <a:p>
            <a:pPr marL="285750" indent="-285750">
              <a:buFont typeface="Wingdings" panose="05000000000000000000" pitchFamily="2" charset="2"/>
              <a:buChar char="q"/>
            </a:pPr>
            <a:r>
              <a:rPr lang="en-US" i="1" dirty="0">
                <a:solidFill>
                  <a:schemeClr val="accent6">
                    <a:lumMod val="75000"/>
                  </a:schemeClr>
                </a:solidFill>
                <a:highlight>
                  <a:srgbClr val="FFFF00"/>
                </a:highlight>
              </a:rPr>
              <a:t>Another example (Hands on)</a:t>
            </a:r>
          </a:p>
          <a:p>
            <a:pPr marL="285750" indent="-285750">
              <a:buFont typeface="Wingdings" panose="05000000000000000000" pitchFamily="2" charset="2"/>
              <a:buChar char="q"/>
            </a:pPr>
            <a:r>
              <a:rPr lang="en-US" sz="1600" dirty="0">
                <a:solidFill>
                  <a:schemeClr val="accent2"/>
                </a:solidFill>
              </a:rPr>
              <a:t>Create a lambda and -&gt; Configuration tab -&gt; Add trigger -&gt; Select Trigger Configuration as EventBridge -&gt; Create new Rule -&gt; select Scheduled expression as Rule type -&gt; Input rate(1 day) and then Add. This will invoke lambda once in a day</a:t>
            </a:r>
          </a:p>
          <a:p>
            <a:pPr marL="285750" indent="-285750">
              <a:buFont typeface="Wingdings" panose="05000000000000000000" pitchFamily="2" charset="2"/>
              <a:buChar char="q"/>
            </a:pPr>
            <a:r>
              <a:rPr lang="en-US" sz="1600" dirty="0">
                <a:solidFill>
                  <a:srgbClr val="FF0000"/>
                </a:solidFill>
              </a:rPr>
              <a:t>Delete EC2, SQS, Lambda and Event bridge rules</a:t>
            </a:r>
          </a:p>
          <a:p>
            <a:endParaRPr lang="en-US" sz="1600" dirty="0"/>
          </a:p>
        </p:txBody>
      </p:sp>
    </p:spTree>
    <p:extLst>
      <p:ext uri="{BB962C8B-B14F-4D97-AF65-F5344CB8AC3E}">
        <p14:creationId xmlns:p14="http://schemas.microsoft.com/office/powerpoint/2010/main" val="1791090519"/>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AWS Security- Attacks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101</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noRot="1" noMove="1" noResize="1" noEditPoints="1" noAdjustHandles="1" noChangeArrowheads="1" noChangeShapeType="1"/>
          </p:cNvSpPr>
          <p:nvPr>
            <p:ph type="body" idx="1"/>
          </p:nvPr>
        </p:nvSpPr>
        <p:spPr>
          <a:xfrm>
            <a:off x="566944" y="885523"/>
            <a:ext cx="10694614" cy="4870383"/>
          </a:xfrm>
        </p:spPr>
        <p:txBody>
          <a:bodyPr>
            <a:normAutofit/>
          </a:bodyPr>
          <a:lstStyle/>
          <a:p>
            <a:pPr marL="285750" indent="-285750">
              <a:buFont typeface="Wingdings" panose="05000000000000000000" pitchFamily="2" charset="2"/>
              <a:buChar char="q"/>
            </a:pPr>
            <a:r>
              <a:rPr lang="en-US" sz="1800" dirty="0">
                <a:highlight>
                  <a:srgbClr val="FFFF00"/>
                </a:highlight>
              </a:rPr>
              <a:t>AWS Web Application Firewall (WAF) </a:t>
            </a:r>
            <a:r>
              <a:rPr lang="en-US" sz="1800" dirty="0"/>
              <a:t>filters request based on IP Address, Http Header , Http Body etc.,  Can protect against SQL and CSS attack </a:t>
            </a:r>
          </a:p>
          <a:p>
            <a:pPr marL="285750" indent="-285750">
              <a:buFont typeface="Wingdings" panose="05000000000000000000" pitchFamily="2" charset="2"/>
              <a:buChar char="q"/>
            </a:pPr>
            <a:r>
              <a:rPr lang="en-US" sz="1800" dirty="0"/>
              <a:t>DDoS – Distributed Denial-of-Service attach</a:t>
            </a:r>
          </a:p>
          <a:p>
            <a:pPr marL="285750" indent="-285750">
              <a:buFont typeface="Wingdings" panose="05000000000000000000" pitchFamily="2" charset="2"/>
              <a:buChar char="q"/>
            </a:pPr>
            <a:r>
              <a:rPr lang="en-US" sz="1800" dirty="0"/>
              <a:t>Attacker may hit lots of requests to your application via automated bots and application freezes at some point of time and become nonresponsive</a:t>
            </a:r>
          </a:p>
          <a:p>
            <a:pPr marL="285750" indent="-285750">
              <a:buFont typeface="Wingdings" panose="05000000000000000000" pitchFamily="2" charset="2"/>
              <a:buChar char="q"/>
            </a:pPr>
            <a:r>
              <a:rPr lang="en-US" sz="1800" dirty="0">
                <a:highlight>
                  <a:srgbClr val="FFFF00"/>
                </a:highlight>
              </a:rPr>
              <a:t>AWS Shiels Standard </a:t>
            </a:r>
            <a:r>
              <a:rPr lang="en-US" sz="1800" dirty="0"/>
              <a:t>protects applications from such attacks and is free</a:t>
            </a:r>
          </a:p>
          <a:p>
            <a:pPr marL="285750" indent="-285750">
              <a:buFont typeface="Wingdings" panose="05000000000000000000" pitchFamily="2" charset="2"/>
              <a:buChar char="q"/>
            </a:pPr>
            <a:r>
              <a:rPr lang="en-US" sz="1800" dirty="0"/>
              <a:t>CloudFront and Route53 coupled with AWS Shield can protect at edge itself</a:t>
            </a:r>
          </a:p>
          <a:p>
            <a:pPr marL="285750" indent="-285750">
              <a:buFont typeface="Wingdings" panose="05000000000000000000" pitchFamily="2" charset="2"/>
              <a:buChar char="q"/>
            </a:pPr>
            <a:r>
              <a:rPr lang="en-US" sz="1800" dirty="0">
                <a:highlight>
                  <a:srgbClr val="FFFF00"/>
                </a:highlight>
              </a:rPr>
              <a:t>AWS Advance Shield </a:t>
            </a:r>
            <a:r>
              <a:rPr lang="en-US" sz="1800" dirty="0"/>
              <a:t>comes with loads of other features to give premium protection 24/7 and is not free</a:t>
            </a:r>
          </a:p>
          <a:p>
            <a:pPr marL="285750" indent="-285750">
              <a:buFont typeface="Wingdings" panose="05000000000000000000" pitchFamily="2" charset="2"/>
              <a:buChar char="q"/>
            </a:pPr>
            <a:r>
              <a:rPr lang="en-US" sz="1800" dirty="0">
                <a:highlight>
                  <a:srgbClr val="FFFF00"/>
                </a:highlight>
              </a:rPr>
              <a:t>AWS Firewall Manager</a:t>
            </a:r>
            <a:r>
              <a:rPr lang="en-US" sz="1800" dirty="0"/>
              <a:t> is a security management service that allows you to centrally configure and manage firewall rules across your accounts and applications in AWS Organizations.</a:t>
            </a:r>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499963793"/>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AWS Security- Encryption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102</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noRot="1" noMove="1" noResize="1" noEditPoints="1" noAdjustHandles="1" noChangeArrowheads="1" noChangeShapeType="1"/>
          </p:cNvSpPr>
          <p:nvPr>
            <p:ph type="body" idx="1"/>
          </p:nvPr>
        </p:nvSpPr>
        <p:spPr>
          <a:xfrm>
            <a:off x="566944" y="885523"/>
            <a:ext cx="10694614" cy="4870383"/>
          </a:xfrm>
        </p:spPr>
        <p:txBody>
          <a:bodyPr>
            <a:normAutofit/>
          </a:bodyPr>
          <a:lstStyle/>
          <a:p>
            <a:pPr marL="285750" indent="-285750">
              <a:buFont typeface="Wingdings" panose="05000000000000000000" pitchFamily="2" charset="2"/>
              <a:buChar char="q"/>
            </a:pPr>
            <a:r>
              <a:rPr lang="en-US" sz="1600" dirty="0"/>
              <a:t>When data is stored in S3 or RDS, that data is sitting on disk/database and Is called as data at rest</a:t>
            </a:r>
          </a:p>
          <a:p>
            <a:pPr marL="285750" indent="-285750">
              <a:buFont typeface="Wingdings" panose="05000000000000000000" pitchFamily="2" charset="2"/>
              <a:buChar char="q"/>
            </a:pPr>
            <a:r>
              <a:rPr lang="en-US" sz="1600" dirty="0"/>
              <a:t>When data is being passed from say browser to application, is called data in transit</a:t>
            </a:r>
          </a:p>
          <a:p>
            <a:pPr marL="285750" indent="-285750">
              <a:buFont typeface="Wingdings" panose="05000000000000000000" pitchFamily="2" charset="2"/>
              <a:buChar char="q"/>
            </a:pPr>
            <a:r>
              <a:rPr lang="en-US" sz="1600" dirty="0"/>
              <a:t>To project data, that need encryption by some keys</a:t>
            </a:r>
          </a:p>
          <a:p>
            <a:pPr marL="285750" indent="-285750">
              <a:buFont typeface="Wingdings" panose="05000000000000000000" pitchFamily="2" charset="2"/>
              <a:buChar char="q"/>
            </a:pPr>
            <a:r>
              <a:rPr lang="en-US" sz="1600" dirty="0"/>
              <a:t>Data at rest can be protected by </a:t>
            </a:r>
            <a:r>
              <a:rPr lang="en-US" sz="1600" dirty="0">
                <a:highlight>
                  <a:srgbClr val="FFFF00"/>
                </a:highlight>
              </a:rPr>
              <a:t>AWS Key management service</a:t>
            </a:r>
            <a:r>
              <a:rPr lang="en-US" sz="1600" dirty="0"/>
              <a:t>, which got keys to encrypt data (Search for KMS on AWS Console)</a:t>
            </a:r>
          </a:p>
          <a:p>
            <a:pPr marL="285750" indent="-285750">
              <a:buFont typeface="Wingdings" panose="05000000000000000000" pitchFamily="2" charset="2"/>
              <a:buChar char="q"/>
            </a:pPr>
            <a:r>
              <a:rPr lang="en-US" sz="1600" dirty="0"/>
              <a:t>The keys are managed by AWS or even can be managed by customers</a:t>
            </a:r>
          </a:p>
          <a:p>
            <a:pPr marL="285750" indent="-285750">
              <a:buFont typeface="Wingdings" panose="05000000000000000000" pitchFamily="2" charset="2"/>
              <a:buChar char="q"/>
            </a:pPr>
            <a:r>
              <a:rPr lang="en-US" sz="1600" dirty="0">
                <a:highlight>
                  <a:srgbClr val="FFFF00"/>
                </a:highlight>
              </a:rPr>
              <a:t>AWS certificate manager </a:t>
            </a:r>
            <a:r>
              <a:rPr lang="en-US" sz="1600" dirty="0"/>
              <a:t>manage SSL/TLS certificates to make site accessible over https (Search for certificate Manager on AWS console)</a:t>
            </a:r>
          </a:p>
          <a:p>
            <a:pPr marL="285750" indent="-285750">
              <a:buFont typeface="Wingdings" panose="05000000000000000000" pitchFamily="2" charset="2"/>
              <a:buChar char="q"/>
            </a:pPr>
            <a:r>
              <a:rPr lang="en-US" sz="1600" dirty="0"/>
              <a:t>https ensure data is encrypted in-flight</a:t>
            </a:r>
          </a:p>
          <a:p>
            <a:pPr marL="285750" indent="-285750">
              <a:buFont typeface="Wingdings" panose="05000000000000000000" pitchFamily="2" charset="2"/>
              <a:buChar char="q"/>
            </a:pPr>
            <a:r>
              <a:rPr lang="en-US" sz="1600" dirty="0">
                <a:highlight>
                  <a:srgbClr val="FFFF00"/>
                </a:highlight>
              </a:rPr>
              <a:t>AWS secret manager </a:t>
            </a:r>
            <a:r>
              <a:rPr lang="en-US" sz="1600" dirty="0"/>
              <a:t>holds sensitive data like password and can be integrated with RDS (MYSQL, Postgres, Aurora), to generate secrets (Search for Secret Manager on AWS Console)</a:t>
            </a:r>
          </a:p>
          <a:p>
            <a:pPr marL="285750" indent="-285750">
              <a:buFont typeface="Wingdings" panose="05000000000000000000" pitchFamily="2" charset="2"/>
              <a:buChar char="q"/>
            </a:pPr>
            <a:r>
              <a:rPr lang="en-US" sz="1600" dirty="0"/>
              <a:t>Secrets can be rotated after X days</a:t>
            </a:r>
          </a:p>
          <a:p>
            <a:pPr marL="285750" indent="-285750">
              <a:buFont typeface="Wingdings" panose="05000000000000000000" pitchFamily="2" charset="2"/>
              <a:buChar char="q"/>
            </a:pPr>
            <a:r>
              <a:rPr lang="en-US" sz="1600" dirty="0"/>
              <a:t>Applications can use SDK to retrieve secrets</a:t>
            </a:r>
          </a:p>
          <a:p>
            <a:endParaRPr lang="en-US" sz="1800" dirty="0"/>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2221628979"/>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API Gateway - Serverless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103</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noRot="1" noMove="1" noResize="1" noEditPoints="1" noAdjustHandles="1" noChangeArrowheads="1" noChangeShapeType="1"/>
          </p:cNvSpPr>
          <p:nvPr>
            <p:ph type="body" idx="1"/>
          </p:nvPr>
        </p:nvSpPr>
        <p:spPr>
          <a:xfrm>
            <a:off x="566944" y="885523"/>
            <a:ext cx="10694614" cy="4870383"/>
          </a:xfrm>
        </p:spPr>
        <p:txBody>
          <a:bodyPr>
            <a:normAutofit/>
          </a:bodyPr>
          <a:lstStyle/>
          <a:p>
            <a:pPr marL="285750" indent="-285750">
              <a:buFont typeface="Wingdings" panose="05000000000000000000" pitchFamily="2" charset="2"/>
              <a:buChar char="q"/>
            </a:pPr>
            <a:r>
              <a:rPr lang="en-US" sz="1800" dirty="0"/>
              <a:t>Offering to create REST APIs for client, those are public and accessible to clients</a:t>
            </a:r>
          </a:p>
          <a:p>
            <a:pPr marL="285750" indent="-285750">
              <a:buFont typeface="Wingdings" panose="05000000000000000000" pitchFamily="2" charset="2"/>
              <a:buChar char="q"/>
            </a:pPr>
            <a:r>
              <a:rPr lang="en-US" sz="1800" dirty="0"/>
              <a:t>Expose any AWS to outside world</a:t>
            </a:r>
          </a:p>
          <a:p>
            <a:pPr marL="285750" indent="-285750">
              <a:buFont typeface="Wingdings" panose="05000000000000000000" pitchFamily="2" charset="2"/>
              <a:buChar char="q"/>
            </a:pPr>
            <a:r>
              <a:rPr lang="en-US" sz="1800" dirty="0"/>
              <a:t>Say there are few Http APIs expose by Lambda , API gateway can then proxy client request to Lambda functions Http APIs</a:t>
            </a:r>
          </a:p>
          <a:p>
            <a:pPr marL="285750" indent="-285750">
              <a:buFont typeface="Wingdings" panose="05000000000000000000" pitchFamily="2" charset="2"/>
              <a:buChar char="q"/>
            </a:pPr>
            <a:r>
              <a:rPr lang="en-US" sz="1800" dirty="0"/>
              <a:t>API gateway can manage authentication and authorization</a:t>
            </a:r>
          </a:p>
          <a:p>
            <a:pPr marL="285750" indent="-285750">
              <a:buFont typeface="Wingdings" panose="05000000000000000000" pitchFamily="2" charset="2"/>
              <a:buChar char="q"/>
            </a:pPr>
            <a:r>
              <a:rPr lang="en-US" sz="1800" dirty="0"/>
              <a:t>Can handle request throttling , rate limiting</a:t>
            </a:r>
          </a:p>
          <a:p>
            <a:pPr marL="285750" indent="-285750">
              <a:buFont typeface="Wingdings" panose="05000000000000000000" pitchFamily="2" charset="2"/>
              <a:buChar char="q"/>
            </a:pPr>
            <a:r>
              <a:rPr lang="en-US" sz="1800" dirty="0"/>
              <a:t>OpenAPI/Swagger can be used to import APIs</a:t>
            </a:r>
          </a:p>
          <a:p>
            <a:pPr marL="285750" indent="-285750">
              <a:buFont typeface="Wingdings" panose="05000000000000000000" pitchFamily="2" charset="2"/>
              <a:buChar char="q"/>
            </a:pPr>
            <a:r>
              <a:rPr lang="en-US" sz="1800" dirty="0"/>
              <a:t>Transform and validate request/response at API gateway level</a:t>
            </a:r>
          </a:p>
          <a:p>
            <a:pPr marL="285750" indent="-285750">
              <a:buFont typeface="Wingdings" panose="05000000000000000000" pitchFamily="2" charset="2"/>
              <a:buChar char="q"/>
            </a:pPr>
            <a:r>
              <a:rPr lang="en-US" sz="1800" dirty="0"/>
              <a:t>Cache API responses</a:t>
            </a:r>
          </a:p>
          <a:p>
            <a:pPr marL="285750" indent="-285750">
              <a:lnSpc>
                <a:spcPct val="110000"/>
              </a:lnSpc>
              <a:buFont typeface="Wingdings" panose="05000000000000000000" pitchFamily="2" charset="2"/>
              <a:buChar char="q"/>
            </a:pPr>
            <a:r>
              <a:rPr lang="en-US" sz="1800" dirty="0"/>
              <a:t>Can be integrated with Lambda, any Http API on on-prem and AWS Services (SQS, Step Workflows , Kinesis, etc.,)</a:t>
            </a:r>
          </a:p>
          <a:p>
            <a:pPr marL="285750" indent="-285750">
              <a:lnSpc>
                <a:spcPct val="110000"/>
              </a:lnSpc>
              <a:buFont typeface="Wingdings" panose="05000000000000000000" pitchFamily="2" charset="2"/>
              <a:buChar char="q"/>
            </a:pPr>
            <a:r>
              <a:rPr lang="en-US" sz="1800" dirty="0"/>
              <a:t>Custom domain name can be integrated over https, using AWS Certificate manager</a:t>
            </a:r>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59194114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API Gateway - Endpoints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104</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noRot="1" noMove="1" noResize="1" noEditPoints="1" noAdjustHandles="1" noChangeArrowheads="1" noChangeShapeType="1"/>
          </p:cNvSpPr>
          <p:nvPr>
            <p:ph type="body" idx="1"/>
          </p:nvPr>
        </p:nvSpPr>
        <p:spPr>
          <a:xfrm>
            <a:off x="566944" y="885523"/>
            <a:ext cx="10694614" cy="4870383"/>
          </a:xfrm>
        </p:spPr>
        <p:txBody>
          <a:bodyPr>
            <a:normAutofit/>
          </a:bodyPr>
          <a:lstStyle/>
          <a:p>
            <a:pPr marL="285750" indent="-285750">
              <a:buFont typeface="Wingdings" panose="05000000000000000000" pitchFamily="2" charset="2"/>
              <a:buChar char="q"/>
            </a:pPr>
            <a:r>
              <a:rPr lang="en-US" sz="1800" dirty="0">
                <a:highlight>
                  <a:srgbClr val="FFFF00"/>
                </a:highlight>
              </a:rPr>
              <a:t>Edge Optimized  - For global clients</a:t>
            </a:r>
          </a:p>
          <a:p>
            <a:pPr marL="800100" lvl="1" indent="-342900">
              <a:buFont typeface="Wingdings" panose="05000000000000000000" pitchFamily="2" charset="2"/>
              <a:buChar char="v"/>
            </a:pPr>
            <a:r>
              <a:rPr lang="en-US" sz="1600" dirty="0">
                <a:solidFill>
                  <a:srgbClr val="0070C0"/>
                </a:solidFill>
              </a:rPr>
              <a:t>Can be accessible from anywhere in the world from edge locations</a:t>
            </a:r>
          </a:p>
          <a:p>
            <a:pPr marL="800100" lvl="1" indent="-342900">
              <a:buFont typeface="Wingdings" panose="05000000000000000000" pitchFamily="2" charset="2"/>
              <a:buChar char="v"/>
            </a:pPr>
            <a:r>
              <a:rPr lang="en-US" sz="1600" dirty="0">
                <a:solidFill>
                  <a:srgbClr val="0070C0"/>
                </a:solidFill>
              </a:rPr>
              <a:t>Request routing thru cloudfront edge location to improve latency</a:t>
            </a:r>
          </a:p>
          <a:p>
            <a:pPr marL="800100" lvl="1" indent="-342900">
              <a:buFont typeface="Wingdings" panose="05000000000000000000" pitchFamily="2" charset="2"/>
              <a:buChar char="v"/>
            </a:pPr>
            <a:r>
              <a:rPr lang="en-US" sz="1600" dirty="0">
                <a:solidFill>
                  <a:srgbClr val="0070C0"/>
                </a:solidFill>
              </a:rPr>
              <a:t>But gateway itself will reside in region</a:t>
            </a:r>
          </a:p>
          <a:p>
            <a:pPr marL="285750" indent="-285750">
              <a:buFont typeface="Wingdings" panose="05000000000000000000" pitchFamily="2" charset="2"/>
              <a:buChar char="q"/>
            </a:pPr>
            <a:r>
              <a:rPr lang="en-US" sz="1800" dirty="0">
                <a:highlight>
                  <a:srgbClr val="FFFF00"/>
                </a:highlight>
              </a:rPr>
              <a:t>Regional – For Client within same region</a:t>
            </a:r>
          </a:p>
          <a:p>
            <a:pPr marL="285750" indent="-285750">
              <a:buFont typeface="Wingdings" panose="05000000000000000000" pitchFamily="2" charset="2"/>
              <a:buChar char="q"/>
            </a:pPr>
            <a:r>
              <a:rPr lang="en-US" sz="1800" dirty="0">
                <a:highlight>
                  <a:srgbClr val="FFFF00"/>
                </a:highlight>
              </a:rPr>
              <a:t>Private – Can only be access from VPC</a:t>
            </a:r>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546211744"/>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API Gateway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105</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noRot="1" noMove="1" noResize="1" noEditPoints="1" noAdjustHandles="1" noChangeArrowheads="1" noChangeShapeType="1"/>
          </p:cNvSpPr>
          <p:nvPr>
            <p:ph type="body" idx="1"/>
          </p:nvPr>
        </p:nvSpPr>
        <p:spPr>
          <a:xfrm>
            <a:off x="566944" y="885523"/>
            <a:ext cx="10694614" cy="4870383"/>
          </a:xfrm>
        </p:spPr>
        <p:txBody>
          <a:bodyPr>
            <a:normAutofit/>
          </a:bodyPr>
          <a:lstStyle/>
          <a:p>
            <a:pPr marL="285750" indent="-285750">
              <a:buFont typeface="Wingdings" panose="05000000000000000000" pitchFamily="2" charset="2"/>
              <a:buChar char="q"/>
            </a:pPr>
            <a:r>
              <a:rPr lang="en-US" dirty="0"/>
              <a:t>Create 2 Lambdas – say with nodejs – and change messages like to ‘hello from API-1’ and ‘hello from API-2’</a:t>
            </a:r>
          </a:p>
          <a:p>
            <a:pPr marL="285750" indent="-285750">
              <a:buFont typeface="Wingdings" panose="05000000000000000000" pitchFamily="2" charset="2"/>
              <a:buChar char="q"/>
            </a:pPr>
            <a:r>
              <a:rPr lang="en-US" dirty="0"/>
              <a:t>Search API Gateway in AWS Console -&gt; Create -&gt; Chose REST API -&gt; Build. Api Endpoint -&gt; Regional</a:t>
            </a:r>
          </a:p>
          <a:p>
            <a:pPr marL="285750" indent="-285750">
              <a:buFont typeface="Wingdings" panose="05000000000000000000" pitchFamily="2" charset="2"/>
              <a:buChar char="q"/>
            </a:pPr>
            <a:r>
              <a:rPr lang="en-US" dirty="0"/>
              <a:t>After creation -&gt; Create method -&gt; GET -&gt; Chose Lambda Integration and the 1</a:t>
            </a:r>
            <a:r>
              <a:rPr lang="en-US" baseline="30000" dirty="0"/>
              <a:t>st</a:t>
            </a:r>
            <a:r>
              <a:rPr lang="en-US" dirty="0"/>
              <a:t> Lambda we created . Also enable proxy integration (Go to Lambda page on AWS console and now you can see on pic, that API gateway can invoke that Lambda function) (Also a policy is added to Lambda , to be invoked from API gateway)</a:t>
            </a:r>
          </a:p>
          <a:p>
            <a:pPr marL="285750" indent="-285750">
              <a:buFont typeface="Wingdings" panose="05000000000000000000" pitchFamily="2" charset="2"/>
              <a:buChar char="q"/>
            </a:pPr>
            <a:r>
              <a:rPr lang="en-US" dirty="0"/>
              <a:t>Back on API gateway page, the dia. Indicates request flow and response. There is Test tab. Click Test to test the API and see response</a:t>
            </a:r>
          </a:p>
          <a:p>
            <a:pPr marL="285750" indent="-285750">
              <a:buFont typeface="Wingdings" panose="05000000000000000000" pitchFamily="2" charset="2"/>
              <a:buChar char="q"/>
            </a:pPr>
            <a:r>
              <a:rPr lang="en-US" dirty="0"/>
              <a:t>Create Resource and give Resource name as ‘second-api’. Repeat same process to Create method, to integrate with 2</a:t>
            </a:r>
            <a:r>
              <a:rPr lang="en-US" baseline="30000" dirty="0"/>
              <a:t>nd</a:t>
            </a:r>
            <a:r>
              <a:rPr lang="en-US" dirty="0"/>
              <a:t> Lambda function. Test it out to see response</a:t>
            </a:r>
          </a:p>
          <a:p>
            <a:pPr marL="285750" indent="-285750">
              <a:buFont typeface="Wingdings" panose="05000000000000000000" pitchFamily="2" charset="2"/>
              <a:buChar char="q"/>
            </a:pPr>
            <a:r>
              <a:rPr lang="en-US" dirty="0"/>
              <a:t>To access APIs from web browser, these need to be Deployed. Click on Deploy to a stage ‘Dev’</a:t>
            </a:r>
          </a:p>
          <a:p>
            <a:pPr marL="285750" indent="-285750">
              <a:buFont typeface="Wingdings" panose="05000000000000000000" pitchFamily="2" charset="2"/>
              <a:buChar char="q"/>
            </a:pPr>
            <a:r>
              <a:rPr lang="en-US" dirty="0"/>
              <a:t>Left Menu -&gt; Stages -&gt; Involve URL will be displayed which can be pasted on browser to get response for REST APIs. Also &lt;invoke_url&gt;/second-api to see response for 2</a:t>
            </a:r>
            <a:r>
              <a:rPr lang="en-US" baseline="30000" dirty="0"/>
              <a:t>nd</a:t>
            </a:r>
            <a:r>
              <a:rPr lang="en-US" dirty="0"/>
              <a:t> API</a:t>
            </a:r>
          </a:p>
          <a:p>
            <a:pPr marL="285750" indent="-285750">
              <a:buFont typeface="Wingdings" panose="05000000000000000000" pitchFamily="2" charset="2"/>
              <a:buChar char="q"/>
            </a:pPr>
            <a:r>
              <a:rPr lang="en-US" dirty="0"/>
              <a:t>Conti….. On next page</a:t>
            </a:r>
          </a:p>
          <a:p>
            <a:pPr marL="285750" indent="-285750">
              <a:buFont typeface="Wingdings" panose="05000000000000000000" pitchFamily="2" charset="2"/>
              <a:buChar char="q"/>
            </a:pPr>
            <a:endParaRPr lang="en-US" dirty="0"/>
          </a:p>
          <a:p>
            <a:endParaRPr lang="en-US" dirty="0"/>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350735830"/>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10242488" cy="517664"/>
          </a:xfrm>
        </p:spPr>
        <p:txBody>
          <a:bodyPr>
            <a:normAutofit/>
          </a:bodyPr>
          <a:lstStyle/>
          <a:p>
            <a:r>
              <a:rPr lang="en-US" sz="2400" dirty="0"/>
              <a:t>API Gateway integration Certificate manager–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106</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noRot="1" noMove="1" noResize="1" noEditPoints="1" noAdjustHandles="1" noChangeArrowheads="1" noChangeShapeType="1"/>
          </p:cNvSpPr>
          <p:nvPr>
            <p:ph type="body" idx="1"/>
          </p:nvPr>
        </p:nvSpPr>
        <p:spPr>
          <a:xfrm>
            <a:off x="566944" y="885523"/>
            <a:ext cx="10694614" cy="4870383"/>
          </a:xfrm>
        </p:spPr>
        <p:txBody>
          <a:bodyPr>
            <a:normAutofit/>
          </a:bodyPr>
          <a:lstStyle/>
          <a:p>
            <a:pPr marL="285750" indent="-285750">
              <a:buFont typeface="Wingdings" panose="05000000000000000000" pitchFamily="2" charset="2"/>
              <a:buChar char="q"/>
            </a:pPr>
            <a:r>
              <a:rPr lang="en-US" dirty="0"/>
              <a:t>Ensure Route53 entries in hosted zone and NS populated in Domain provider</a:t>
            </a:r>
          </a:p>
          <a:p>
            <a:pPr marL="285750" indent="-285750">
              <a:buFont typeface="Wingdings" panose="05000000000000000000" pitchFamily="2" charset="2"/>
              <a:buChar char="q"/>
            </a:pPr>
            <a:r>
              <a:rPr lang="en-US" dirty="0"/>
              <a:t>Back on API Gateway , Custom domain names -&gt; Create -&gt; </a:t>
            </a:r>
            <a:r>
              <a:rPr lang="en-US" b="0" i="0" dirty="0">
                <a:solidFill>
                  <a:srgbClr val="16191F"/>
                </a:solidFill>
                <a:effectLst/>
                <a:latin typeface="Amazon Ember"/>
              </a:rPr>
              <a:t>chandra-learnings.co.in -&gt; TLS 1.2 -&gt; Regional -&gt; </a:t>
            </a:r>
            <a:r>
              <a:rPr lang="en-US" dirty="0">
                <a:solidFill>
                  <a:srgbClr val="16191F"/>
                </a:solidFill>
                <a:latin typeface="Amazon Ember"/>
              </a:rPr>
              <a:t>Create Certificate </a:t>
            </a:r>
          </a:p>
          <a:p>
            <a:pPr marL="285750" indent="-285750">
              <a:buFont typeface="Wingdings" panose="05000000000000000000" pitchFamily="2" charset="2"/>
              <a:buChar char="q"/>
            </a:pPr>
            <a:r>
              <a:rPr lang="en-US" dirty="0">
                <a:solidFill>
                  <a:srgbClr val="16191F"/>
                </a:solidFill>
                <a:latin typeface="Amazon Ember"/>
              </a:rPr>
              <a:t>On AWS Certificate Manager -&gt; Request Certificate -&gt;  fully qualified domain name -&gt; </a:t>
            </a:r>
            <a:r>
              <a:rPr lang="en-US" b="0" i="0" dirty="0">
                <a:solidFill>
                  <a:srgbClr val="16191F"/>
                </a:solidFill>
                <a:effectLst/>
                <a:latin typeface="Amazon Ember"/>
              </a:rPr>
              <a:t>chandra-learnings.co.in . Go on Request and Click on Create records in Route 53. In couple of min, Certificate will have state as Issued (Assumption is Hosted zone is created in Route-53)</a:t>
            </a:r>
          </a:p>
          <a:p>
            <a:pPr marL="285750" indent="-285750">
              <a:buFont typeface="Wingdings" panose="05000000000000000000" pitchFamily="2" charset="2"/>
              <a:buChar char="q"/>
            </a:pPr>
            <a:r>
              <a:rPr lang="en-US" dirty="0">
                <a:solidFill>
                  <a:srgbClr val="16191F"/>
                </a:solidFill>
                <a:latin typeface="Amazon Ember"/>
              </a:rPr>
              <a:t>Back in API Gateway -&gt; Select the certificate -&gt; Create domain name</a:t>
            </a:r>
          </a:p>
          <a:p>
            <a:pPr marL="285750" indent="-285750">
              <a:buFont typeface="Wingdings" panose="05000000000000000000" pitchFamily="2" charset="2"/>
              <a:buChar char="q"/>
            </a:pPr>
            <a:r>
              <a:rPr lang="en-US" dirty="0"/>
              <a:t>Create on tab API Mappings -&gt; Configure API mapping -&gt; Add new mapping -&gt; Select the API gateway and Stage and Save (If Stage is not appearing , go back to API Gateway page and come again)</a:t>
            </a:r>
          </a:p>
          <a:p>
            <a:pPr marL="285750" indent="-285750">
              <a:buFont typeface="Wingdings" panose="05000000000000000000" pitchFamily="2" charset="2"/>
              <a:buChar char="q"/>
            </a:pPr>
            <a:r>
              <a:rPr lang="en-US" dirty="0"/>
              <a:t>On configuration tab -&gt; note domain name (will be needed on Route 53)</a:t>
            </a:r>
          </a:p>
          <a:p>
            <a:pPr marL="285750" indent="-285750">
              <a:buFont typeface="Wingdings" panose="05000000000000000000" pitchFamily="2" charset="2"/>
              <a:buChar char="q"/>
            </a:pPr>
            <a:r>
              <a:rPr lang="en-US" dirty="0"/>
              <a:t>Go to Route53 -&gt; Create record inside hosted Zone -&gt; keep Record name as blank -&gt; Record type as A -&gt; Enable Alias and select your API gateway -&gt; Create  record</a:t>
            </a:r>
          </a:p>
          <a:p>
            <a:pPr marL="285750" indent="-285750">
              <a:buFont typeface="Wingdings" panose="05000000000000000000" pitchFamily="2" charset="2"/>
              <a:buChar char="q"/>
            </a:pPr>
            <a:r>
              <a:rPr lang="en-US" dirty="0"/>
              <a:t>On next page , there will be View Status button. Wait till Status is INSYNC</a:t>
            </a:r>
          </a:p>
          <a:p>
            <a:pPr marL="285750" indent="-285750">
              <a:buFont typeface="Wingdings" panose="05000000000000000000" pitchFamily="2" charset="2"/>
              <a:buChar char="q"/>
            </a:pPr>
            <a:r>
              <a:rPr lang="en-US" dirty="0"/>
              <a:t>Now hit on browser say </a:t>
            </a:r>
            <a:r>
              <a:rPr lang="en-US" dirty="0">
                <a:hlinkClick r:id="rId3"/>
              </a:rPr>
              <a:t>https://chandra-learnings.co.in/</a:t>
            </a:r>
            <a:r>
              <a:rPr lang="en-US" dirty="0"/>
              <a:t> and </a:t>
            </a:r>
            <a:r>
              <a:rPr lang="en-US" dirty="0">
                <a:hlinkClick r:id="rId4"/>
              </a:rPr>
              <a:t>https://chandra-learnings.co.in/second-api</a:t>
            </a:r>
            <a:endParaRPr lang="en-US" dirty="0"/>
          </a:p>
          <a:p>
            <a:pPr marL="285750" indent="-285750">
              <a:buFont typeface="Wingdings" panose="05000000000000000000" pitchFamily="2" charset="2"/>
              <a:buChar char="q"/>
            </a:pPr>
            <a:r>
              <a:rPr lang="en-US" dirty="0"/>
              <a:t>Plain Http won’t render anything</a:t>
            </a:r>
          </a:p>
          <a:p>
            <a:pPr marL="285750" indent="-285750">
              <a:buFont typeface="Wingdings" panose="05000000000000000000" pitchFamily="2" charset="2"/>
              <a:buChar char="q"/>
            </a:pPr>
            <a:r>
              <a:rPr lang="en-US" dirty="0">
                <a:solidFill>
                  <a:srgbClr val="FF0000"/>
                </a:solidFill>
              </a:rPr>
              <a:t>Delete custom domain, api, CNAME and A record from Route-53, Certificate, Lambdas (Certification deletion might complain but try after an hour or so)</a:t>
            </a:r>
          </a:p>
          <a:p>
            <a:endParaRPr lang="en-US" dirty="0"/>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220266579"/>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Machine learning services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107</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noRot="1" noMove="1" noResize="1" noEditPoints="1" noAdjustHandles="1" noChangeArrowheads="1" noChangeShapeType="1"/>
          </p:cNvSpPr>
          <p:nvPr>
            <p:ph type="body" idx="1"/>
          </p:nvPr>
        </p:nvSpPr>
        <p:spPr>
          <a:xfrm>
            <a:off x="566944" y="885523"/>
            <a:ext cx="10694614" cy="4870383"/>
          </a:xfrm>
        </p:spPr>
        <p:txBody>
          <a:bodyPr>
            <a:normAutofit/>
          </a:bodyPr>
          <a:lstStyle/>
          <a:p>
            <a:pPr marL="285750" indent="-285750">
              <a:buFont typeface="Wingdings" panose="05000000000000000000" pitchFamily="2" charset="2"/>
              <a:buChar char="q"/>
            </a:pPr>
            <a:r>
              <a:rPr lang="en-US" sz="1600" dirty="0">
                <a:highlight>
                  <a:srgbClr val="FFFF00"/>
                </a:highlight>
              </a:rPr>
              <a:t>Amazon Rekognition</a:t>
            </a:r>
            <a:r>
              <a:rPr lang="en-US" sz="1600" dirty="0"/>
              <a:t> – Analyze text, faces, objects within images/videos</a:t>
            </a:r>
          </a:p>
          <a:p>
            <a:pPr marL="285750" indent="-285750">
              <a:buFont typeface="Wingdings" panose="05000000000000000000" pitchFamily="2" charset="2"/>
              <a:buChar char="q"/>
            </a:pPr>
            <a:r>
              <a:rPr lang="en-US" sz="1600" dirty="0"/>
              <a:t>Can be used in face detection softwares like to determine gender, age or to label images</a:t>
            </a:r>
          </a:p>
          <a:p>
            <a:endParaRPr lang="en-US" sz="1600" dirty="0"/>
          </a:p>
          <a:p>
            <a:pPr marL="285750" indent="-285750">
              <a:buFont typeface="Wingdings" panose="05000000000000000000" pitchFamily="2" charset="2"/>
              <a:buChar char="q"/>
            </a:pPr>
            <a:r>
              <a:rPr lang="en-US" sz="1600" dirty="0">
                <a:highlight>
                  <a:srgbClr val="FFFF00"/>
                </a:highlight>
              </a:rPr>
              <a:t>Amazon Transcribe</a:t>
            </a:r>
            <a:r>
              <a:rPr lang="en-US" sz="1600" dirty="0"/>
              <a:t> – Converts Speech to Text</a:t>
            </a:r>
          </a:p>
          <a:p>
            <a:pPr marL="285750" indent="-285750">
              <a:buFont typeface="Wingdings" panose="05000000000000000000" pitchFamily="2" charset="2"/>
              <a:buChar char="q"/>
            </a:pPr>
            <a:r>
              <a:rPr lang="en-US" sz="1600" dirty="0"/>
              <a:t>Removed Personally Identifiable Information (PII) like age, phone number using Redaction</a:t>
            </a:r>
          </a:p>
          <a:p>
            <a:pPr marL="285750" indent="-285750">
              <a:buFont typeface="Wingdings" panose="05000000000000000000" pitchFamily="2" charset="2"/>
              <a:buChar char="q"/>
            </a:pPr>
            <a:r>
              <a:rPr lang="en-US" sz="1600" dirty="0"/>
              <a:t>Helpful in customer service calls (Can show on AWS Console)</a:t>
            </a:r>
          </a:p>
          <a:p>
            <a:endParaRPr lang="en-US" sz="1600" dirty="0"/>
          </a:p>
          <a:p>
            <a:pPr marL="285750" indent="-285750">
              <a:buFont typeface="Wingdings" panose="05000000000000000000" pitchFamily="2" charset="2"/>
              <a:buChar char="q"/>
            </a:pPr>
            <a:r>
              <a:rPr lang="en-US" sz="1600" dirty="0">
                <a:highlight>
                  <a:srgbClr val="FFFF00"/>
                </a:highlight>
              </a:rPr>
              <a:t>Amazon Polly</a:t>
            </a:r>
            <a:r>
              <a:rPr lang="en-US" sz="1600" dirty="0"/>
              <a:t> – Converts Text to Speech, useful in examination for our visually impaired brothers (Can show on AWS Console)</a:t>
            </a:r>
          </a:p>
          <a:p>
            <a:endParaRPr lang="en-US" sz="1600" dirty="0"/>
          </a:p>
          <a:p>
            <a:pPr marL="285750" indent="-285750">
              <a:buFont typeface="Wingdings" panose="05000000000000000000" pitchFamily="2" charset="2"/>
              <a:buChar char="q"/>
            </a:pPr>
            <a:r>
              <a:rPr lang="en-US" sz="1600" dirty="0">
                <a:highlight>
                  <a:srgbClr val="FFFF00"/>
                </a:highlight>
              </a:rPr>
              <a:t>Amazon translate</a:t>
            </a:r>
            <a:r>
              <a:rPr lang="en-US" sz="1600" dirty="0"/>
              <a:t> – Localize content of website or application for international users (Can show on AWS Console)</a:t>
            </a:r>
          </a:p>
          <a:p>
            <a:endParaRPr lang="en-US" sz="1800" dirty="0"/>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241750830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AWS Command line interface (aws-cli)</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108</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noRot="1" noMove="1" noResize="1" noEditPoints="1" noAdjustHandles="1" noChangeArrowheads="1" noChangeShapeType="1"/>
          </p:cNvSpPr>
          <p:nvPr>
            <p:ph type="body" idx="1"/>
          </p:nvPr>
        </p:nvSpPr>
        <p:spPr>
          <a:xfrm>
            <a:off x="566944" y="885523"/>
            <a:ext cx="10694614" cy="4870383"/>
          </a:xfrm>
        </p:spPr>
        <p:txBody>
          <a:bodyPr>
            <a:normAutofit/>
          </a:bodyPr>
          <a:lstStyle/>
          <a:p>
            <a:pPr marL="285750" indent="-285750">
              <a:buFont typeface="Wingdings" panose="05000000000000000000" pitchFamily="2" charset="2"/>
              <a:buChar char="q"/>
            </a:pPr>
            <a:r>
              <a:rPr lang="en-US" sz="1600" dirty="0"/>
              <a:t>AWS CLI is tool to manage aws services from command line</a:t>
            </a:r>
          </a:p>
          <a:p>
            <a:pPr marL="285750" indent="-285750">
              <a:buFont typeface="Wingdings" panose="05000000000000000000" pitchFamily="2" charset="2"/>
              <a:buChar char="q"/>
            </a:pPr>
            <a:r>
              <a:rPr lang="en-US" sz="1600" dirty="0"/>
              <a:t>Installation – </a:t>
            </a:r>
          </a:p>
          <a:p>
            <a:r>
              <a:rPr lang="en-US" sz="1600" dirty="0">
                <a:solidFill>
                  <a:srgbClr val="7030A0"/>
                </a:solidFill>
              </a:rPr>
              <a:t>https://docs.aws.amazon.com/cli/latest/userguide/getting-started-install.html</a:t>
            </a:r>
          </a:p>
          <a:p>
            <a:pPr marL="285750" indent="-285750">
              <a:buFont typeface="Wingdings" panose="05000000000000000000" pitchFamily="2" charset="2"/>
              <a:buChar char="q"/>
            </a:pPr>
            <a:r>
              <a:rPr lang="en-US" sz="1600" dirty="0"/>
              <a:t>Once installed, run</a:t>
            </a:r>
          </a:p>
          <a:p>
            <a:r>
              <a:rPr lang="en-US" sz="1600" dirty="0"/>
              <a:t>	aws configure </a:t>
            </a:r>
          </a:p>
          <a:p>
            <a:pPr marL="285750" indent="-285750">
              <a:buFont typeface="Wingdings" panose="05000000000000000000" pitchFamily="2" charset="2"/>
              <a:buChar char="q"/>
            </a:pPr>
            <a:r>
              <a:rPr lang="en-US" sz="1600" dirty="0"/>
              <a:t>And fill in values for access_key, secret_key, region</a:t>
            </a:r>
          </a:p>
          <a:p>
            <a:pPr marL="285750" indent="-285750">
              <a:buFont typeface="Wingdings" panose="05000000000000000000" pitchFamily="2" charset="2"/>
              <a:buChar char="q"/>
            </a:pPr>
            <a:r>
              <a:rPr lang="en-US" sz="1600" dirty="0"/>
              <a:t>S3 command</a:t>
            </a:r>
          </a:p>
          <a:p>
            <a:pPr marL="0" lvl="1">
              <a:lnSpc>
                <a:spcPct val="100000"/>
              </a:lnSpc>
              <a:spcBef>
                <a:spcPts val="1000"/>
              </a:spcBef>
            </a:pPr>
            <a:r>
              <a:rPr lang="en-US" sz="1600" spc="50" dirty="0">
                <a:solidFill>
                  <a:schemeClr val="tx1"/>
                </a:solidFill>
              </a:rPr>
              <a:t>	aws s3 mb s3://bucket-stroing-tfstate</a:t>
            </a:r>
          </a:p>
          <a:p>
            <a:pPr marL="0" lvl="1">
              <a:lnSpc>
                <a:spcPct val="100000"/>
              </a:lnSpc>
              <a:spcBef>
                <a:spcPts val="1000"/>
              </a:spcBef>
            </a:pPr>
            <a:r>
              <a:rPr lang="en-US" sz="1600" spc="50" dirty="0">
                <a:solidFill>
                  <a:schemeClr val="tx1"/>
                </a:solidFill>
              </a:rPr>
              <a:t>	aws s3 ls</a:t>
            </a:r>
          </a:p>
          <a:p>
            <a:pPr marL="0" lvl="1">
              <a:lnSpc>
                <a:spcPct val="100000"/>
              </a:lnSpc>
              <a:spcBef>
                <a:spcPts val="1000"/>
              </a:spcBef>
            </a:pPr>
            <a:r>
              <a:rPr lang="en-US" sz="1600" spc="50" dirty="0">
                <a:solidFill>
                  <a:schemeClr val="tx1"/>
                </a:solidFill>
              </a:rPr>
              <a:t>	aws s3 </a:t>
            </a:r>
            <a:r>
              <a:rPr lang="en-US" sz="1600" spc="50" dirty="0" err="1">
                <a:solidFill>
                  <a:schemeClr val="tx1"/>
                </a:solidFill>
              </a:rPr>
              <a:t>rb</a:t>
            </a:r>
            <a:r>
              <a:rPr lang="en-US" sz="1600" spc="50" dirty="0">
                <a:solidFill>
                  <a:schemeClr val="tx1"/>
                </a:solidFill>
              </a:rPr>
              <a:t> s3://bucket-stroing-tfstate --force</a:t>
            </a:r>
          </a:p>
          <a:p>
            <a:pPr lvl="1"/>
            <a:endParaRPr lang="en-US" sz="2200" dirty="0"/>
          </a:p>
          <a:p>
            <a:endParaRPr lang="en-US" sz="1600" dirty="0"/>
          </a:p>
          <a:p>
            <a:endParaRPr lang="en-US" sz="1800" dirty="0"/>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358863954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AWS Command line interface (aws-cli)</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109</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noRot="1" noMove="1" noResize="1" noEditPoints="1" noAdjustHandles="1" noChangeArrowheads="1" noChangeShapeType="1"/>
          </p:cNvSpPr>
          <p:nvPr>
            <p:ph type="body" idx="1"/>
          </p:nvPr>
        </p:nvSpPr>
        <p:spPr>
          <a:xfrm>
            <a:off x="566944" y="885523"/>
            <a:ext cx="10694614" cy="4870383"/>
          </a:xfrm>
        </p:spPr>
        <p:txBody>
          <a:bodyPr>
            <a:normAutofit fontScale="92500" lnSpcReduction="10000"/>
          </a:bodyPr>
          <a:lstStyle/>
          <a:p>
            <a:pPr marL="285750" indent="-285750">
              <a:buFont typeface="Wingdings" panose="05000000000000000000" pitchFamily="2" charset="2"/>
              <a:buChar char="q"/>
            </a:pPr>
            <a:r>
              <a:rPr lang="en-US" sz="1600" dirty="0"/>
              <a:t>EC2 command</a:t>
            </a:r>
          </a:p>
          <a:p>
            <a:pPr marL="0" lvl="1">
              <a:lnSpc>
                <a:spcPct val="100000"/>
              </a:lnSpc>
              <a:spcBef>
                <a:spcPts val="1000"/>
              </a:spcBef>
            </a:pPr>
            <a:r>
              <a:rPr lang="en-US" sz="1500" spc="50" dirty="0">
                <a:solidFill>
                  <a:schemeClr val="tx1"/>
                </a:solidFill>
              </a:rPr>
              <a:t>aws ec2 create-key-pair --key-name </a:t>
            </a:r>
            <a:r>
              <a:rPr lang="en-US" sz="1500" spc="50" dirty="0" err="1">
                <a:solidFill>
                  <a:schemeClr val="tx1"/>
                </a:solidFill>
              </a:rPr>
              <a:t>tf</a:t>
            </a:r>
            <a:r>
              <a:rPr lang="en-US" sz="1500" spc="50" dirty="0">
                <a:solidFill>
                  <a:schemeClr val="tx1"/>
                </a:solidFill>
              </a:rPr>
              <a:t>-key-pair --key-type </a:t>
            </a:r>
            <a:r>
              <a:rPr lang="en-US" sz="1500" spc="50" dirty="0" err="1">
                <a:solidFill>
                  <a:schemeClr val="tx1"/>
                </a:solidFill>
              </a:rPr>
              <a:t>rsa</a:t>
            </a:r>
            <a:r>
              <a:rPr lang="en-US" sz="1500" spc="50" dirty="0">
                <a:solidFill>
                  <a:schemeClr val="tx1"/>
                </a:solidFill>
              </a:rPr>
              <a:t> --key-format </a:t>
            </a:r>
            <a:r>
              <a:rPr lang="en-US" sz="1500" spc="50" dirty="0" err="1">
                <a:solidFill>
                  <a:schemeClr val="tx1"/>
                </a:solidFill>
              </a:rPr>
              <a:t>pem</a:t>
            </a:r>
            <a:r>
              <a:rPr lang="en-US" sz="1500" spc="50" dirty="0">
                <a:solidFill>
                  <a:schemeClr val="tx1"/>
                </a:solidFill>
              </a:rPr>
              <a:t> --query "KeyMaterial" --output text &gt; </a:t>
            </a:r>
            <a:r>
              <a:rPr lang="en-US" sz="1500" spc="50" dirty="0" err="1">
                <a:solidFill>
                  <a:schemeClr val="tx1"/>
                </a:solidFill>
              </a:rPr>
              <a:t>tf</a:t>
            </a:r>
            <a:r>
              <a:rPr lang="en-US" sz="1500" spc="50" dirty="0">
                <a:solidFill>
                  <a:schemeClr val="tx1"/>
                </a:solidFill>
              </a:rPr>
              <a:t>-key-pair.pem</a:t>
            </a:r>
          </a:p>
          <a:p>
            <a:pPr marL="0" lvl="1">
              <a:lnSpc>
                <a:spcPct val="100000"/>
              </a:lnSpc>
              <a:spcBef>
                <a:spcPts val="1000"/>
              </a:spcBef>
            </a:pPr>
            <a:r>
              <a:rPr lang="en-US" sz="1500" spc="50" dirty="0">
                <a:solidFill>
                  <a:schemeClr val="tx1"/>
                </a:solidFill>
              </a:rPr>
              <a:t>(--query "KeyMaterial" prints the private key material to the output.)</a:t>
            </a:r>
          </a:p>
          <a:p>
            <a:pPr marL="0" lvl="1">
              <a:lnSpc>
                <a:spcPct val="100000"/>
              </a:lnSpc>
              <a:spcBef>
                <a:spcPts val="1000"/>
              </a:spcBef>
            </a:pPr>
            <a:r>
              <a:rPr lang="en-US" sz="1500" spc="50" dirty="0">
                <a:solidFill>
                  <a:schemeClr val="tx1"/>
                </a:solidFill>
              </a:rPr>
              <a:t>aws s3 ls</a:t>
            </a:r>
          </a:p>
          <a:p>
            <a:pPr marL="0" lvl="1">
              <a:lnSpc>
                <a:spcPct val="100000"/>
              </a:lnSpc>
              <a:spcBef>
                <a:spcPts val="1000"/>
              </a:spcBef>
            </a:pPr>
            <a:r>
              <a:rPr lang="en-US" sz="1500" spc="50" dirty="0">
                <a:solidFill>
                  <a:schemeClr val="tx1"/>
                </a:solidFill>
              </a:rPr>
              <a:t>aws ec2 describe-key-pairs --key-name </a:t>
            </a:r>
            <a:r>
              <a:rPr lang="en-US" sz="1500" spc="50" dirty="0" err="1">
                <a:solidFill>
                  <a:schemeClr val="tx1"/>
                </a:solidFill>
              </a:rPr>
              <a:t>tf</a:t>
            </a:r>
            <a:r>
              <a:rPr lang="en-US" sz="1500" spc="50" dirty="0">
                <a:solidFill>
                  <a:schemeClr val="tx1"/>
                </a:solidFill>
              </a:rPr>
              <a:t>-key-pair</a:t>
            </a:r>
          </a:p>
          <a:p>
            <a:pPr marL="0" lvl="1">
              <a:lnSpc>
                <a:spcPct val="100000"/>
              </a:lnSpc>
              <a:spcBef>
                <a:spcPts val="1000"/>
              </a:spcBef>
            </a:pPr>
            <a:r>
              <a:rPr lang="en-US" sz="1500" spc="50" dirty="0">
                <a:solidFill>
                  <a:schemeClr val="tx1"/>
                </a:solidFill>
              </a:rPr>
              <a:t>aws ec2 describe-subnets (get </a:t>
            </a:r>
            <a:r>
              <a:rPr lang="en-US" sz="1500" spc="50" dirty="0" err="1">
                <a:solidFill>
                  <a:schemeClr val="tx1"/>
                </a:solidFill>
              </a:rPr>
              <a:t>vpc</a:t>
            </a:r>
            <a:r>
              <a:rPr lang="en-US" sz="1500" spc="50" dirty="0">
                <a:solidFill>
                  <a:schemeClr val="tx1"/>
                </a:solidFill>
              </a:rPr>
              <a:t> id and subnet id)</a:t>
            </a:r>
          </a:p>
          <a:p>
            <a:pPr marL="0" lvl="1">
              <a:lnSpc>
                <a:spcPct val="100000"/>
              </a:lnSpc>
              <a:spcBef>
                <a:spcPts val="1000"/>
              </a:spcBef>
            </a:pPr>
            <a:r>
              <a:rPr lang="en-US" sz="1500" spc="50" dirty="0">
                <a:solidFill>
                  <a:schemeClr val="tx1"/>
                </a:solidFill>
              </a:rPr>
              <a:t>aws ec2 create-security-group --group-name cli-sg --description "CLI security group" --</a:t>
            </a:r>
            <a:r>
              <a:rPr lang="en-US" sz="1500" spc="50" dirty="0" err="1">
                <a:solidFill>
                  <a:schemeClr val="tx1"/>
                </a:solidFill>
              </a:rPr>
              <a:t>vpc</a:t>
            </a:r>
            <a:r>
              <a:rPr lang="en-US" sz="1500" spc="50" dirty="0">
                <a:solidFill>
                  <a:schemeClr val="tx1"/>
                </a:solidFill>
              </a:rPr>
              <a:t>-id &lt;</a:t>
            </a:r>
            <a:r>
              <a:rPr lang="en-US" sz="1500" spc="50" dirty="0" err="1">
                <a:solidFill>
                  <a:schemeClr val="tx1"/>
                </a:solidFill>
              </a:rPr>
              <a:t>vpc_id</a:t>
            </a:r>
            <a:r>
              <a:rPr lang="en-US" sz="1500" spc="50" dirty="0">
                <a:solidFill>
                  <a:schemeClr val="tx1"/>
                </a:solidFill>
              </a:rPr>
              <a:t>&gt;</a:t>
            </a:r>
          </a:p>
          <a:p>
            <a:pPr marL="0" lvl="1">
              <a:lnSpc>
                <a:spcPct val="100000"/>
              </a:lnSpc>
              <a:spcBef>
                <a:spcPts val="1000"/>
              </a:spcBef>
            </a:pPr>
            <a:r>
              <a:rPr lang="en-US" sz="1500" spc="50" dirty="0">
                <a:solidFill>
                  <a:schemeClr val="tx1"/>
                </a:solidFill>
              </a:rPr>
              <a:t>aws ec2 authorize-security-group-ingress --group-id &lt;</a:t>
            </a:r>
            <a:r>
              <a:rPr lang="en-US" sz="1500" spc="50" dirty="0" err="1">
                <a:solidFill>
                  <a:schemeClr val="tx1"/>
                </a:solidFill>
              </a:rPr>
              <a:t>sg_id</a:t>
            </a:r>
            <a:r>
              <a:rPr lang="en-US" sz="1500" spc="50" dirty="0">
                <a:solidFill>
                  <a:schemeClr val="tx1"/>
                </a:solidFill>
              </a:rPr>
              <a:t>&gt; --protocol </a:t>
            </a:r>
            <a:r>
              <a:rPr lang="en-US" sz="1500" spc="50" dirty="0" err="1">
                <a:solidFill>
                  <a:schemeClr val="tx1"/>
                </a:solidFill>
              </a:rPr>
              <a:t>tcp</a:t>
            </a:r>
            <a:r>
              <a:rPr lang="en-US" sz="1500" spc="50" dirty="0">
                <a:solidFill>
                  <a:schemeClr val="tx1"/>
                </a:solidFill>
              </a:rPr>
              <a:t> --port 22 --</a:t>
            </a:r>
            <a:r>
              <a:rPr lang="en-US" sz="1500" spc="50" dirty="0" err="1">
                <a:solidFill>
                  <a:schemeClr val="tx1"/>
                </a:solidFill>
              </a:rPr>
              <a:t>cidr</a:t>
            </a:r>
            <a:r>
              <a:rPr lang="en-US" sz="1500" spc="50" dirty="0">
                <a:solidFill>
                  <a:schemeClr val="tx1"/>
                </a:solidFill>
              </a:rPr>
              <a:t> 0.0.0.0/0</a:t>
            </a:r>
          </a:p>
          <a:p>
            <a:pPr marL="0" lvl="1">
              <a:lnSpc>
                <a:spcPct val="100000"/>
              </a:lnSpc>
              <a:spcBef>
                <a:spcPts val="1000"/>
              </a:spcBef>
            </a:pPr>
            <a:r>
              <a:rPr lang="en-US" sz="1500" spc="50" dirty="0">
                <a:solidFill>
                  <a:schemeClr val="tx1"/>
                </a:solidFill>
              </a:rPr>
              <a:t>aws ec2 describe-security-groups --group-ids &lt;</a:t>
            </a:r>
            <a:r>
              <a:rPr lang="en-US" sz="1500" spc="50" dirty="0" err="1">
                <a:solidFill>
                  <a:schemeClr val="tx1"/>
                </a:solidFill>
              </a:rPr>
              <a:t>sg_id</a:t>
            </a:r>
            <a:r>
              <a:rPr lang="en-US" sz="1500" spc="50" dirty="0">
                <a:solidFill>
                  <a:schemeClr val="tx1"/>
                </a:solidFill>
              </a:rPr>
              <a:t>&gt;</a:t>
            </a:r>
          </a:p>
          <a:p>
            <a:pPr marL="0" lvl="1">
              <a:lnSpc>
                <a:spcPct val="100000"/>
              </a:lnSpc>
              <a:spcBef>
                <a:spcPts val="1000"/>
              </a:spcBef>
            </a:pPr>
            <a:r>
              <a:rPr lang="en-US" sz="1500" spc="50" dirty="0">
                <a:solidFill>
                  <a:schemeClr val="tx1"/>
                </a:solidFill>
              </a:rPr>
              <a:t>aws ec2 run-instances --image-id ami-049a62eb90480f276 --count 1 --instance-type t2.micro --key-name </a:t>
            </a:r>
            <a:r>
              <a:rPr lang="en-US" sz="1500" spc="50" dirty="0" err="1">
                <a:solidFill>
                  <a:schemeClr val="tx1"/>
                </a:solidFill>
              </a:rPr>
              <a:t>tf</a:t>
            </a:r>
            <a:r>
              <a:rPr lang="en-US" sz="1500" spc="50" dirty="0">
                <a:solidFill>
                  <a:schemeClr val="tx1"/>
                </a:solidFill>
              </a:rPr>
              <a:t>-key-pair --subnet-id &lt;</a:t>
            </a:r>
            <a:r>
              <a:rPr lang="en-US" sz="1500" spc="50" dirty="0" err="1">
                <a:solidFill>
                  <a:schemeClr val="tx1"/>
                </a:solidFill>
              </a:rPr>
              <a:t>subnet_id</a:t>
            </a:r>
            <a:r>
              <a:rPr lang="en-US" sz="1500" spc="50" dirty="0">
                <a:solidFill>
                  <a:schemeClr val="tx1"/>
                </a:solidFill>
              </a:rPr>
              <a:t>&gt; --security-group-ids &lt;</a:t>
            </a:r>
            <a:r>
              <a:rPr lang="en-US" sz="1500" spc="50" dirty="0" err="1">
                <a:solidFill>
                  <a:schemeClr val="tx1"/>
                </a:solidFill>
              </a:rPr>
              <a:t>sg_id</a:t>
            </a:r>
            <a:r>
              <a:rPr lang="en-US" sz="1500" spc="50" dirty="0">
                <a:solidFill>
                  <a:schemeClr val="tx1"/>
                </a:solidFill>
              </a:rPr>
              <a:t>&gt;  --tag-specifications '</a:t>
            </a:r>
            <a:r>
              <a:rPr lang="en-US" sz="1500" spc="50" dirty="0" err="1">
                <a:solidFill>
                  <a:schemeClr val="tx1"/>
                </a:solidFill>
              </a:rPr>
              <a:t>ResourceType</a:t>
            </a:r>
            <a:r>
              <a:rPr lang="en-US" sz="1500" spc="50" dirty="0">
                <a:solidFill>
                  <a:schemeClr val="tx1"/>
                </a:solidFill>
              </a:rPr>
              <a:t>=</a:t>
            </a:r>
            <a:r>
              <a:rPr lang="en-US" sz="1500" spc="50" dirty="0" err="1">
                <a:solidFill>
                  <a:schemeClr val="tx1"/>
                </a:solidFill>
              </a:rPr>
              <a:t>instance,Tags</a:t>
            </a:r>
            <a:r>
              <a:rPr lang="en-US" sz="1500" spc="50" dirty="0">
                <a:solidFill>
                  <a:schemeClr val="tx1"/>
                </a:solidFill>
              </a:rPr>
              <a:t>=[{Key=</a:t>
            </a:r>
            <a:r>
              <a:rPr lang="en-US" sz="1500" spc="50" dirty="0" err="1">
                <a:solidFill>
                  <a:schemeClr val="tx1"/>
                </a:solidFill>
              </a:rPr>
              <a:t>Name,Value</a:t>
            </a:r>
            <a:r>
              <a:rPr lang="en-US" sz="1500" spc="50" dirty="0">
                <a:solidFill>
                  <a:schemeClr val="tx1"/>
                </a:solidFill>
              </a:rPr>
              <a:t>=ec2-by-cli}]'  --region ap-south-1</a:t>
            </a:r>
          </a:p>
          <a:p>
            <a:pPr marL="0" lvl="1">
              <a:lnSpc>
                <a:spcPct val="100000"/>
              </a:lnSpc>
              <a:spcBef>
                <a:spcPts val="1000"/>
              </a:spcBef>
            </a:pPr>
            <a:r>
              <a:rPr lang="en-US" sz="1500" spc="50" dirty="0">
                <a:solidFill>
                  <a:schemeClr val="tx1"/>
                </a:solidFill>
              </a:rPr>
              <a:t>aws ec2 describe-instances --filters 'Name=</a:t>
            </a:r>
            <a:r>
              <a:rPr lang="en-US" sz="1500" spc="50" dirty="0" err="1">
                <a:solidFill>
                  <a:schemeClr val="tx1"/>
                </a:solidFill>
              </a:rPr>
              <a:t>tag:Name,Values</a:t>
            </a:r>
            <a:r>
              <a:rPr lang="en-US" sz="1500" spc="50" dirty="0">
                <a:solidFill>
                  <a:schemeClr val="tx1"/>
                </a:solidFill>
              </a:rPr>
              <a:t>=ec2-by-cli' | grep InstanceId</a:t>
            </a:r>
          </a:p>
          <a:p>
            <a:pPr marL="0" lvl="1">
              <a:lnSpc>
                <a:spcPct val="100000"/>
              </a:lnSpc>
              <a:spcBef>
                <a:spcPts val="1000"/>
              </a:spcBef>
            </a:pPr>
            <a:r>
              <a:rPr lang="en-US" sz="1500" spc="50" dirty="0">
                <a:solidFill>
                  <a:schemeClr val="tx1"/>
                </a:solidFill>
              </a:rPr>
              <a:t>aws ec2 terminate-instances --instance-ids &lt;</a:t>
            </a:r>
            <a:r>
              <a:rPr lang="en-US" sz="1500" spc="50" dirty="0" err="1">
                <a:solidFill>
                  <a:schemeClr val="tx1"/>
                </a:solidFill>
              </a:rPr>
              <a:t>instance_id</a:t>
            </a:r>
            <a:r>
              <a:rPr lang="en-US" sz="1500" spc="50" dirty="0">
                <a:solidFill>
                  <a:schemeClr val="tx1"/>
                </a:solidFill>
              </a:rPr>
              <a:t>&gt;</a:t>
            </a:r>
          </a:p>
          <a:p>
            <a:pPr marL="0" lvl="1">
              <a:lnSpc>
                <a:spcPct val="100000"/>
              </a:lnSpc>
              <a:spcBef>
                <a:spcPts val="1000"/>
              </a:spcBef>
            </a:pPr>
            <a:r>
              <a:rPr lang="en-US" sz="1500" spc="50" dirty="0">
                <a:solidFill>
                  <a:schemeClr val="tx1"/>
                </a:solidFill>
              </a:rPr>
              <a:t>aws ec2 delete-security-group --group-id &lt;</a:t>
            </a:r>
            <a:r>
              <a:rPr lang="en-US" sz="1500" spc="50" dirty="0" err="1">
                <a:solidFill>
                  <a:schemeClr val="tx1"/>
                </a:solidFill>
              </a:rPr>
              <a:t>sg_id</a:t>
            </a:r>
            <a:r>
              <a:rPr lang="en-US" sz="1500" spc="50" dirty="0">
                <a:solidFill>
                  <a:schemeClr val="tx1"/>
                </a:solidFill>
              </a:rPr>
              <a:t>&gt;</a:t>
            </a:r>
          </a:p>
          <a:p>
            <a:endParaRPr lang="en-US" sz="1800" dirty="0"/>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1122698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50" y="140528"/>
            <a:ext cx="5111750" cy="517664"/>
          </a:xfrm>
        </p:spPr>
        <p:txBody>
          <a:bodyPr>
            <a:normAutofit/>
          </a:bodyPr>
          <a:lstStyle/>
          <a:p>
            <a:r>
              <a:rPr lang="en-US" sz="2400" dirty="0"/>
              <a:t>AWS Terminologies</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566944" y="824807"/>
            <a:ext cx="10088222" cy="5123606"/>
          </a:xfrm>
        </p:spPr>
        <p:txBody>
          <a:bodyPr>
            <a:normAutofit/>
          </a:bodyPr>
          <a:lstStyle/>
          <a:p>
            <a:pPr marL="285750" indent="-285750">
              <a:buFont typeface="Wingdings" panose="05000000000000000000" pitchFamily="2" charset="2"/>
              <a:buChar char="q"/>
            </a:pPr>
            <a:r>
              <a:rPr lang="en-US" sz="1800" dirty="0"/>
              <a:t>AWS is truly global , global presence everywhere</a:t>
            </a:r>
          </a:p>
          <a:p>
            <a:endParaRPr lang="en-US" sz="1800" dirty="0"/>
          </a:p>
          <a:p>
            <a:r>
              <a:rPr lang="en-US" sz="1800" b="1" dirty="0">
                <a:highlight>
                  <a:srgbClr val="FFFF00"/>
                </a:highlight>
              </a:rPr>
              <a:t>AWS Regions</a:t>
            </a:r>
          </a:p>
          <a:p>
            <a:pPr marL="285750" indent="-285750">
              <a:buFont typeface="Wingdings" panose="05000000000000000000" pitchFamily="2" charset="2"/>
              <a:buChar char="q"/>
            </a:pPr>
            <a:r>
              <a:rPr lang="en-US" sz="1800" dirty="0"/>
              <a:t>A single AWS region is cluster of datacenters</a:t>
            </a:r>
          </a:p>
          <a:p>
            <a:pPr marL="742950" lvl="1" indent="-285750">
              <a:buFont typeface="Wingdings" panose="05000000000000000000" pitchFamily="2" charset="2"/>
              <a:buChar char="q"/>
            </a:pPr>
            <a:r>
              <a:rPr lang="en-US" sz="1400" dirty="0"/>
              <a:t>US East (N. Virginia) us-east-1 </a:t>
            </a:r>
            <a:r>
              <a:rPr lang="en-US" sz="1400" dirty="0">
                <a:sym typeface="Wingdings" panose="05000000000000000000" pitchFamily="2" charset="2"/>
              </a:rPr>
              <a:t> Mostly called us-east-1 region</a:t>
            </a:r>
            <a:endParaRPr lang="en-US" sz="1400" dirty="0"/>
          </a:p>
          <a:p>
            <a:pPr marL="742950" lvl="1" indent="-285750">
              <a:buFont typeface="Wingdings" panose="05000000000000000000" pitchFamily="2" charset="2"/>
              <a:buChar char="q"/>
            </a:pPr>
            <a:r>
              <a:rPr lang="en-US" sz="1400" dirty="0"/>
              <a:t>Asia Pacific (Mumbai) ap-south-1 -&gt; Mostly called ap-south-1 region</a:t>
            </a:r>
          </a:p>
          <a:p>
            <a:pPr marL="285750" indent="-285750">
              <a:buFont typeface="Wingdings" panose="05000000000000000000" pitchFamily="2" charset="2"/>
              <a:buChar char="q"/>
            </a:pPr>
            <a:r>
              <a:rPr lang="en-US" sz="1800" dirty="0"/>
              <a:t>Choice of region depends on various factors - </a:t>
            </a:r>
          </a:p>
          <a:p>
            <a:pPr marL="742950" lvl="1" indent="-285750">
              <a:buFont typeface="Wingdings" panose="05000000000000000000" pitchFamily="2" charset="2"/>
              <a:buChar char="q"/>
            </a:pPr>
            <a:r>
              <a:rPr lang="en-US" sz="1400" dirty="0"/>
              <a:t>Compliance – legal , that data should never leave regions</a:t>
            </a:r>
          </a:p>
          <a:p>
            <a:pPr marL="742950" lvl="1" indent="-285750">
              <a:buFont typeface="Wingdings" panose="05000000000000000000" pitchFamily="2" charset="2"/>
              <a:buChar char="q"/>
            </a:pPr>
            <a:r>
              <a:rPr lang="en-US" sz="1400" dirty="0"/>
              <a:t>Latency – Say most users are in Australia, so deploy application in Australia</a:t>
            </a:r>
          </a:p>
          <a:p>
            <a:pPr marL="742950" lvl="1" indent="-285750">
              <a:buFont typeface="Wingdings" panose="05000000000000000000" pitchFamily="2" charset="2"/>
              <a:buChar char="q"/>
            </a:pPr>
            <a:r>
              <a:rPr lang="en-US" sz="1400" dirty="0"/>
              <a:t>Availability of Services – Not all region has all AWS services</a:t>
            </a:r>
          </a:p>
          <a:p>
            <a:pPr marL="742950" lvl="1" indent="-285750">
              <a:buFont typeface="Wingdings" panose="05000000000000000000" pitchFamily="2" charset="2"/>
              <a:buChar char="q"/>
            </a:pPr>
            <a:r>
              <a:rPr lang="en-US" sz="1400" dirty="0"/>
              <a:t>Pricing – Varies from region to region</a:t>
            </a:r>
            <a:endParaRPr lang="en-US" sz="2400" dirty="0"/>
          </a:p>
          <a:p>
            <a:endParaRPr lang="en-US" sz="1800" dirty="0"/>
          </a:p>
          <a:p>
            <a:endParaRPr lang="en-US" dirty="0"/>
          </a:p>
          <a:p>
            <a:endParaRPr lang="en-US" dirty="0"/>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11</a:t>
            </a:fld>
            <a:endParaRPr lang="en-US" dirty="0"/>
          </a:p>
        </p:txBody>
      </p:sp>
    </p:spTree>
    <p:extLst>
      <p:ext uri="{BB962C8B-B14F-4D97-AF65-F5344CB8AC3E}">
        <p14:creationId xmlns:p14="http://schemas.microsoft.com/office/powerpoint/2010/main" val="272434924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40014-73D5-419B-8867-972BB18D52D4}"/>
              </a:ext>
            </a:extLst>
          </p:cNvPr>
          <p:cNvSpPr>
            <a:spLocks noGrp="1"/>
          </p:cNvSpPr>
          <p:nvPr>
            <p:ph type="title"/>
          </p:nvPr>
        </p:nvSpPr>
        <p:spPr>
          <a:xfrm>
            <a:off x="2933700" y="892177"/>
            <a:ext cx="8421688" cy="1325563"/>
          </a:xfrm>
        </p:spPr>
        <p:txBody>
          <a:bodyPr/>
          <a:lstStyle/>
          <a:p>
            <a:r>
              <a:rPr lang="en-US" dirty="0"/>
              <a:t>Further learning</a:t>
            </a:r>
          </a:p>
        </p:txBody>
      </p:sp>
      <p:sp>
        <p:nvSpPr>
          <p:cNvPr id="4" name="Content Placeholder 3">
            <a:extLst>
              <a:ext uri="{FF2B5EF4-FFF2-40B4-BE49-F238E27FC236}">
                <a16:creationId xmlns:a16="http://schemas.microsoft.com/office/drawing/2014/main" id="{33D8731E-4977-402E-8BFD-895B4D0544CC}"/>
              </a:ext>
            </a:extLst>
          </p:cNvPr>
          <p:cNvSpPr>
            <a:spLocks noGrp="1"/>
          </p:cNvSpPr>
          <p:nvPr>
            <p:ph sz="half" idx="2"/>
          </p:nvPr>
        </p:nvSpPr>
        <p:spPr>
          <a:xfrm>
            <a:off x="2933699" y="2289177"/>
            <a:ext cx="8789871" cy="1997867"/>
          </a:xfrm>
        </p:spPr>
        <p:txBody>
          <a:bodyPr>
            <a:normAutofit/>
          </a:bodyPr>
          <a:lstStyle/>
          <a:p>
            <a:r>
              <a:rPr lang="en-US" dirty="0"/>
              <a:t>Filtering – how to filter data when say price is greater than or less than</a:t>
            </a:r>
          </a:p>
          <a:p>
            <a:r>
              <a:rPr lang="en-US" dirty="0"/>
              <a:t>Atlas mongo features</a:t>
            </a:r>
          </a:p>
          <a:p>
            <a:r>
              <a:rPr lang="en-US" dirty="0"/>
              <a:t>Views with java script</a:t>
            </a:r>
          </a:p>
          <a:p>
            <a:r>
              <a:rPr lang="en-US" dirty="0"/>
              <a:t>Tool for mongo db, like Mongo Compass</a:t>
            </a:r>
          </a:p>
        </p:txBody>
      </p:sp>
      <p:sp>
        <p:nvSpPr>
          <p:cNvPr id="7" name="Date Placeholder 6">
            <a:extLst>
              <a:ext uri="{FF2B5EF4-FFF2-40B4-BE49-F238E27FC236}">
                <a16:creationId xmlns:a16="http://schemas.microsoft.com/office/drawing/2014/main" id="{B2A46C4A-D036-4440-BB64-6754F4FF27C1}"/>
              </a:ext>
            </a:extLst>
          </p:cNvPr>
          <p:cNvSpPr>
            <a:spLocks noGrp="1"/>
          </p:cNvSpPr>
          <p:nvPr>
            <p:ph type="dt" sz="half" idx="10"/>
          </p:nvPr>
        </p:nvSpPr>
        <p:spPr>
          <a:xfrm>
            <a:off x="838200" y="6356350"/>
            <a:ext cx="2743200" cy="365125"/>
          </a:xfrm>
        </p:spPr>
        <p:txBody>
          <a:bodyPr/>
          <a:lstStyle/>
          <a:p>
            <a:r>
              <a:rPr lang="en-US" dirty="0"/>
              <a:t>20XX</a:t>
            </a:r>
          </a:p>
        </p:txBody>
      </p:sp>
      <p:sp>
        <p:nvSpPr>
          <p:cNvPr id="8" name="Footer Placeholder 7">
            <a:extLst>
              <a:ext uri="{FF2B5EF4-FFF2-40B4-BE49-F238E27FC236}">
                <a16:creationId xmlns:a16="http://schemas.microsoft.com/office/drawing/2014/main" id="{905F172A-5D5D-43CD-A187-DA0D303F414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9" name="Slide Number Placeholder 8">
            <a:extLst>
              <a:ext uri="{FF2B5EF4-FFF2-40B4-BE49-F238E27FC236}">
                <a16:creationId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110</a:t>
            </a:fld>
            <a:endParaRPr lang="en-US" dirty="0"/>
          </a:p>
        </p:txBody>
      </p:sp>
    </p:spTree>
    <p:extLst>
      <p:ext uri="{BB962C8B-B14F-4D97-AF65-F5344CB8AC3E}">
        <p14:creationId xmlns:p14="http://schemas.microsoft.com/office/powerpoint/2010/main" val="166378016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8FC28-E0BD-4387-B8BE-9965D1A57FF1}"/>
              </a:ext>
            </a:extLst>
          </p:cNvPr>
          <p:cNvSpPr>
            <a:spLocks noGrp="1"/>
          </p:cNvSpPr>
          <p:nvPr>
            <p:ph type="title"/>
          </p:nvPr>
        </p:nvSpPr>
        <p:spPr>
          <a:xfrm>
            <a:off x="5476875" y="1671638"/>
            <a:ext cx="5111750" cy="1204912"/>
          </a:xfrm>
        </p:spPr>
        <p:txBody>
          <a:bodyPr/>
          <a:lstStyle/>
          <a:p>
            <a:r>
              <a:rPr lang="en-US" dirty="0"/>
              <a:t>SUMMARY</a:t>
            </a:r>
          </a:p>
        </p:txBody>
      </p:sp>
      <p:sp>
        <p:nvSpPr>
          <p:cNvPr id="3" name="Text Placeholder 2">
            <a:extLst>
              <a:ext uri="{FF2B5EF4-FFF2-40B4-BE49-F238E27FC236}">
                <a16:creationId xmlns:a16="http://schemas.microsoft.com/office/drawing/2014/main" id="{FED19BCA-B61F-4EA6-A1FB-CCA3BD8506FB}"/>
              </a:ext>
            </a:extLst>
          </p:cNvPr>
          <p:cNvSpPr>
            <a:spLocks noGrp="1"/>
          </p:cNvSpPr>
          <p:nvPr>
            <p:ph type="body" idx="1"/>
          </p:nvPr>
        </p:nvSpPr>
        <p:spPr>
          <a:xfrm>
            <a:off x="5476875" y="3429000"/>
            <a:ext cx="5111750" cy="2105526"/>
          </a:xfrm>
        </p:spPr>
        <p:txBody>
          <a:bodyPr>
            <a:normAutofit/>
          </a:bodyPr>
          <a:lstStyle/>
          <a:p>
            <a:r>
              <a:rPr lang="en-US" dirty="0"/>
              <a:t>We learnt few features of node js, which enables us to design a MVC application where middleware interacts with backend. </a:t>
            </a:r>
          </a:p>
          <a:p>
            <a:r>
              <a:rPr lang="en-US" dirty="0"/>
              <a:t>We user atlas mongo db as our database, which is primarily used for node js</a:t>
            </a:r>
          </a:p>
          <a:p>
            <a:r>
              <a:rPr lang="en-US" dirty="0"/>
              <a:t>Always prefer node js for faster applications and not for CPU intensive applications</a:t>
            </a:r>
          </a:p>
        </p:txBody>
      </p:sp>
      <p:sp>
        <p:nvSpPr>
          <p:cNvPr id="4" name="Date Placeholder 3">
            <a:extLst>
              <a:ext uri="{FF2B5EF4-FFF2-40B4-BE49-F238E27FC236}">
                <a16:creationId xmlns:a16="http://schemas.microsoft.com/office/drawing/2014/main" id="{00560550-EE65-43CE-B899-F421E74287A1}"/>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4135E32A-1A8C-43D2-9C6E-12887B4DEDFB}"/>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7C4B8313-9270-4128-8674-3A3E42B806BC}"/>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111</a:t>
            </a:fld>
            <a:endParaRPr lang="en-US" dirty="0"/>
          </a:p>
        </p:txBody>
      </p:sp>
    </p:spTree>
    <p:extLst>
      <p:ext uri="{BB962C8B-B14F-4D97-AF65-F5344CB8AC3E}">
        <p14:creationId xmlns:p14="http://schemas.microsoft.com/office/powerpoint/2010/main" val="17428616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50" y="140528"/>
            <a:ext cx="5111750" cy="517664"/>
          </a:xfrm>
        </p:spPr>
        <p:txBody>
          <a:bodyPr>
            <a:normAutofit/>
          </a:bodyPr>
          <a:lstStyle/>
          <a:p>
            <a:r>
              <a:rPr lang="en-US" sz="2400" dirty="0"/>
              <a:t>AWS Terminologies</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566944" y="824807"/>
            <a:ext cx="10786856" cy="5123606"/>
          </a:xfrm>
        </p:spPr>
        <p:txBody>
          <a:bodyPr>
            <a:normAutofit/>
          </a:bodyPr>
          <a:lstStyle/>
          <a:p>
            <a:r>
              <a:rPr lang="en-US" sz="1800" b="1" dirty="0">
                <a:highlight>
                  <a:srgbClr val="FFFF00"/>
                </a:highlight>
              </a:rPr>
              <a:t>AWS Availability Zones (AZs)</a:t>
            </a:r>
          </a:p>
          <a:p>
            <a:pPr marL="285750" indent="-285750">
              <a:buFont typeface="Wingdings" panose="05000000000000000000" pitchFamily="2" charset="2"/>
              <a:buChar char="q"/>
            </a:pPr>
            <a:r>
              <a:rPr lang="en-US" sz="1800" dirty="0"/>
              <a:t>A single AZ is one or more discrete data centers with its own power and networking and connectivity</a:t>
            </a:r>
          </a:p>
          <a:p>
            <a:pPr marL="285750" indent="-285750">
              <a:buFont typeface="Wingdings" panose="05000000000000000000" pitchFamily="2" charset="2"/>
              <a:buChar char="q"/>
            </a:pPr>
            <a:r>
              <a:rPr lang="en-US" sz="1800" dirty="0"/>
              <a:t>Each region got multiple AZs ( min 3, max 6)</a:t>
            </a:r>
          </a:p>
          <a:p>
            <a:pPr marL="285750" indent="-285750">
              <a:buFont typeface="Wingdings" panose="05000000000000000000" pitchFamily="2" charset="2"/>
              <a:buChar char="q"/>
            </a:pPr>
            <a:r>
              <a:rPr lang="en-US" sz="1800" dirty="0"/>
              <a:t>Each AZ is isolated from each other, to take care of </a:t>
            </a:r>
          </a:p>
          <a:p>
            <a:r>
              <a:rPr lang="en-US" sz="1800" dirty="0"/>
              <a:t>disaster</a:t>
            </a:r>
          </a:p>
          <a:p>
            <a:pPr marL="285750" indent="-285750">
              <a:buFont typeface="Wingdings" panose="05000000000000000000" pitchFamily="2" charset="2"/>
              <a:buChar char="q"/>
            </a:pPr>
            <a:r>
              <a:rPr lang="en-US" sz="1800" dirty="0"/>
              <a:t>In Mumbai , we have 3 AZs, physically isolated from </a:t>
            </a:r>
          </a:p>
          <a:p>
            <a:r>
              <a:rPr lang="en-US" sz="1800" dirty="0"/>
              <a:t>each other</a:t>
            </a:r>
          </a:p>
          <a:p>
            <a:pPr marL="285750" indent="-285750">
              <a:buFont typeface="Wingdings" panose="05000000000000000000" pitchFamily="2" charset="2"/>
              <a:buChar char="q"/>
            </a:pPr>
            <a:r>
              <a:rPr lang="en-US" sz="1800" dirty="0"/>
              <a:t>The AZs are connected with high bandwidth and low </a:t>
            </a:r>
          </a:p>
          <a:p>
            <a:r>
              <a:rPr lang="en-US" sz="1800" dirty="0"/>
              <a:t>latency network</a:t>
            </a:r>
          </a:p>
          <a:p>
            <a:endParaRPr lang="en-US" dirty="0"/>
          </a:p>
          <a:p>
            <a:endParaRPr lang="en-US" dirty="0"/>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12</a:t>
            </a:fld>
            <a:endParaRPr lang="en-US" dirty="0"/>
          </a:p>
        </p:txBody>
      </p:sp>
      <p:pic>
        <p:nvPicPr>
          <p:cNvPr id="5" name="Picture 4" descr="A picture containing text, screenshot, rectangle, parallel&#10;&#10;Description automatically generated">
            <a:extLst>
              <a:ext uri="{FF2B5EF4-FFF2-40B4-BE49-F238E27FC236}">
                <a16:creationId xmlns:a16="http://schemas.microsoft.com/office/drawing/2014/main" id="{97BEB2A4-DF66-D959-7263-15E3F6C1BC12}"/>
              </a:ext>
            </a:extLst>
          </p:cNvPr>
          <p:cNvPicPr>
            <a:picLocks noChangeAspect="1"/>
          </p:cNvPicPr>
          <p:nvPr/>
        </p:nvPicPr>
        <p:blipFill>
          <a:blip r:embed="rId2"/>
          <a:stretch>
            <a:fillRect/>
          </a:stretch>
        </p:blipFill>
        <p:spPr>
          <a:xfrm>
            <a:off x="6615797" y="1810870"/>
            <a:ext cx="4237526" cy="3532468"/>
          </a:xfrm>
          <a:prstGeom prst="rect">
            <a:avLst/>
          </a:prstGeom>
        </p:spPr>
      </p:pic>
    </p:spTree>
    <p:extLst>
      <p:ext uri="{BB962C8B-B14F-4D97-AF65-F5344CB8AC3E}">
        <p14:creationId xmlns:p14="http://schemas.microsoft.com/office/powerpoint/2010/main" val="3494362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50" y="140528"/>
            <a:ext cx="5111750" cy="517664"/>
          </a:xfrm>
        </p:spPr>
        <p:txBody>
          <a:bodyPr>
            <a:normAutofit/>
          </a:bodyPr>
          <a:lstStyle/>
          <a:p>
            <a:r>
              <a:rPr lang="en-US" sz="2400" dirty="0"/>
              <a:t>AWS Console</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566944" y="824807"/>
            <a:ext cx="10088222" cy="5123606"/>
          </a:xfrm>
        </p:spPr>
        <p:txBody>
          <a:bodyPr>
            <a:normAutofit/>
          </a:bodyPr>
          <a:lstStyle/>
          <a:p>
            <a:pPr marL="285750" indent="-285750">
              <a:buFont typeface="Wingdings" panose="05000000000000000000" pitchFamily="2" charset="2"/>
              <a:buChar char="q"/>
            </a:pPr>
            <a:r>
              <a:rPr lang="en-US" sz="1800" dirty="0">
                <a:solidFill>
                  <a:srgbClr val="FF0000"/>
                </a:solidFill>
              </a:rPr>
              <a:t>KEEP TRACK ON YOUR BILLING DASHBOARD, ALWAYS</a:t>
            </a:r>
          </a:p>
          <a:p>
            <a:pPr marL="285750" indent="-285750">
              <a:buFont typeface="Wingdings" panose="05000000000000000000" pitchFamily="2" charset="2"/>
              <a:buChar char="q"/>
            </a:pPr>
            <a:r>
              <a:rPr lang="en-US" sz="1800" dirty="0"/>
              <a:t>Click on your Account ID, to get billing details</a:t>
            </a:r>
          </a:p>
          <a:p>
            <a:endParaRPr lang="en-US" dirty="0"/>
          </a:p>
          <a:p>
            <a:endParaRPr lang="en-US" dirty="0"/>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13</a:t>
            </a:fld>
            <a:endParaRPr lang="en-US" dirty="0"/>
          </a:p>
        </p:txBody>
      </p:sp>
    </p:spTree>
    <p:extLst>
      <p:ext uri="{BB962C8B-B14F-4D97-AF65-F5344CB8AC3E}">
        <p14:creationId xmlns:p14="http://schemas.microsoft.com/office/powerpoint/2010/main" val="21661661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506678" y="2148840"/>
            <a:ext cx="4664242" cy="1715531"/>
          </a:xfrm>
        </p:spPr>
        <p:txBody>
          <a:bodyPr/>
          <a:lstStyle/>
          <a:p>
            <a:r>
              <a:rPr lang="en-US" dirty="0"/>
              <a:t>EC2</a:t>
            </a:r>
          </a:p>
        </p:txBody>
      </p:sp>
    </p:spTree>
    <p:extLst>
      <p:ext uri="{BB962C8B-B14F-4D97-AF65-F5344CB8AC3E}">
        <p14:creationId xmlns:p14="http://schemas.microsoft.com/office/powerpoint/2010/main" val="11406986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Amazon Elastic compute cloud – ec2</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566944" y="824807"/>
            <a:ext cx="10088222" cy="4286208"/>
          </a:xfrm>
        </p:spPr>
        <p:txBody>
          <a:bodyPr>
            <a:normAutofit/>
          </a:bodyPr>
          <a:lstStyle/>
          <a:p>
            <a:pPr marL="285750" indent="-285750">
              <a:buFont typeface="Wingdings" panose="05000000000000000000" pitchFamily="2" charset="2"/>
              <a:buChar char="q"/>
            </a:pPr>
            <a:r>
              <a:rPr lang="en-US" sz="1800" dirty="0"/>
              <a:t>Most popular services</a:t>
            </a:r>
            <a:endParaRPr lang="en-US" sz="1800" b="1" dirty="0"/>
          </a:p>
          <a:p>
            <a:pPr marL="285750" indent="-285750">
              <a:buFont typeface="Wingdings" panose="05000000000000000000" pitchFamily="2" charset="2"/>
              <a:buChar char="q"/>
            </a:pPr>
            <a:r>
              <a:rPr lang="en-US" sz="1800" dirty="0"/>
              <a:t>What is it ?</a:t>
            </a:r>
          </a:p>
          <a:p>
            <a:pPr marL="742950" lvl="1" indent="-285750">
              <a:buFont typeface="Wingdings" panose="05000000000000000000" pitchFamily="2" charset="2"/>
              <a:buChar char="q"/>
            </a:pPr>
            <a:r>
              <a:rPr lang="en-US" sz="1400" dirty="0"/>
              <a:t>VM (EC2)</a:t>
            </a:r>
          </a:p>
          <a:p>
            <a:pPr marL="742950" lvl="1" indent="-285750">
              <a:buFont typeface="Wingdings" panose="05000000000000000000" pitchFamily="2" charset="2"/>
              <a:buChar char="q"/>
            </a:pPr>
            <a:r>
              <a:rPr lang="en-US" sz="1400" dirty="0"/>
              <a:t>Virtual drives (EBS)</a:t>
            </a:r>
          </a:p>
          <a:p>
            <a:pPr marL="742950" lvl="1" indent="-285750">
              <a:buFont typeface="Wingdings" panose="05000000000000000000" pitchFamily="2" charset="2"/>
              <a:buChar char="q"/>
            </a:pPr>
            <a:r>
              <a:rPr lang="en-US" sz="1400" dirty="0"/>
              <a:t>Load balancer (ELB)</a:t>
            </a:r>
          </a:p>
          <a:p>
            <a:pPr marL="742950" lvl="1" indent="-285750">
              <a:buFont typeface="Wingdings" panose="05000000000000000000" pitchFamily="2" charset="2"/>
              <a:buChar char="q"/>
            </a:pPr>
            <a:r>
              <a:rPr lang="en-US" sz="1400" dirty="0"/>
              <a:t>Scaling (ASG)</a:t>
            </a:r>
            <a:endParaRPr lang="en-US" sz="2400" dirty="0"/>
          </a:p>
          <a:p>
            <a:pPr marL="285750" indent="-285750">
              <a:buFont typeface="Wingdings" panose="05000000000000000000" pitchFamily="2" charset="2"/>
              <a:buChar char="q"/>
            </a:pPr>
            <a:r>
              <a:rPr lang="en-US" sz="1800" dirty="0"/>
              <a:t>Not to worry, we will see everything</a:t>
            </a:r>
          </a:p>
          <a:p>
            <a:pPr marL="285750" indent="-285750">
              <a:buFont typeface="Wingdings" panose="05000000000000000000" pitchFamily="2" charset="2"/>
              <a:buChar char="q"/>
            </a:pPr>
            <a:r>
              <a:rPr lang="en-US" sz="1800" dirty="0"/>
              <a:t>Bootstrapping – Launching commands when machine starts, script which run once when instance is starting first time and never again – </a:t>
            </a:r>
            <a:r>
              <a:rPr lang="en-US" sz="1800" i="1" dirty="0"/>
              <a:t>will be useful latter</a:t>
            </a:r>
          </a:p>
          <a:p>
            <a:pPr marL="285750" indent="-285750">
              <a:buFont typeface="Wingdings" panose="05000000000000000000" pitchFamily="2" charset="2"/>
              <a:buChar char="q"/>
            </a:pPr>
            <a:r>
              <a:rPr lang="en-US" sz="1800" dirty="0"/>
              <a:t>There are different types of ec2 instances choices varies in terms of cpu, ram, storage, network performance</a:t>
            </a:r>
          </a:p>
          <a:p>
            <a:pPr marL="285750" indent="-285750">
              <a:buFont typeface="Wingdings" panose="05000000000000000000" pitchFamily="2" charset="2"/>
              <a:buChar char="q"/>
            </a:pPr>
            <a:r>
              <a:rPr lang="en-US" sz="1800" dirty="0"/>
              <a:t>For demo purpose , we will be using t2.micro, is part of free tier (upto 750 hours /month)</a:t>
            </a:r>
          </a:p>
          <a:p>
            <a:endParaRPr lang="en-US" sz="1800" dirty="0"/>
          </a:p>
          <a:p>
            <a:endParaRPr lang="en-US" sz="1800" dirty="0"/>
          </a:p>
          <a:p>
            <a:endParaRPr lang="en-US" dirty="0"/>
          </a:p>
          <a:p>
            <a:endParaRPr lang="en-US" dirty="0"/>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15</a:t>
            </a:fld>
            <a:endParaRPr lang="en-US" dirty="0"/>
          </a:p>
        </p:txBody>
      </p:sp>
    </p:spTree>
    <p:extLst>
      <p:ext uri="{BB962C8B-B14F-4D97-AF65-F5344CB8AC3E}">
        <p14:creationId xmlns:p14="http://schemas.microsoft.com/office/powerpoint/2010/main" val="7984239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EC2 – IP Address notations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16</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6"/>
            <a:ext cx="10694614" cy="5414629"/>
          </a:xfrm>
        </p:spPr>
        <p:txBody>
          <a:bodyPr>
            <a:normAutofit/>
          </a:bodyPr>
          <a:lstStyle/>
          <a:p>
            <a:pPr marL="285750" indent="-285750">
              <a:buFont typeface="Wingdings" panose="05000000000000000000" pitchFamily="2" charset="2"/>
              <a:buChar char="q"/>
            </a:pPr>
            <a:r>
              <a:rPr lang="en-US" sz="1800" dirty="0"/>
              <a:t>IP address can be 10.0.0.0, and each number separated by dot is 8 bit (8+8+8+8)</a:t>
            </a:r>
            <a:endParaRPr lang="en-US" sz="1800" b="1" dirty="0"/>
          </a:p>
          <a:p>
            <a:pPr marL="285750" indent="-285750">
              <a:buFont typeface="Wingdings" panose="05000000000000000000" pitchFamily="2" charset="2"/>
              <a:buChar char="q"/>
            </a:pPr>
            <a:r>
              <a:rPr lang="en-US" sz="1800" dirty="0"/>
              <a:t>So, IP Address is of 32 bits</a:t>
            </a:r>
            <a:endParaRPr lang="en-US" sz="2400" dirty="0"/>
          </a:p>
          <a:p>
            <a:pPr marL="285750" indent="-285750">
              <a:buFont typeface="Wingdings" panose="05000000000000000000" pitchFamily="2" charset="2"/>
              <a:buChar char="q"/>
            </a:pPr>
            <a:r>
              <a:rPr lang="en-US" sz="1800" dirty="0"/>
              <a:t>On cloud, the IP address range will be represented by a slash (/) notation (10.0.0.0/16)</a:t>
            </a:r>
          </a:p>
          <a:p>
            <a:pPr marL="285750" indent="-285750">
              <a:buFont typeface="Wingdings" panose="05000000000000000000" pitchFamily="2" charset="2"/>
              <a:buChar char="q"/>
            </a:pPr>
            <a:r>
              <a:rPr lang="en-US" sz="1800" dirty="0"/>
              <a:t>The number after / notation indicate how many addresses are network address (fixed) and how many remaining can be assigned to devices within that IP Range</a:t>
            </a:r>
          </a:p>
          <a:p>
            <a:pPr marL="285750" indent="-285750">
              <a:buFont typeface="Wingdings" panose="05000000000000000000" pitchFamily="2" charset="2"/>
              <a:buChar char="q"/>
            </a:pPr>
            <a:r>
              <a:rPr lang="en-US" sz="1800" dirty="0"/>
              <a:t>Consider 10.0.0.0/24</a:t>
            </a:r>
          </a:p>
          <a:p>
            <a:pPr marL="742950" lvl="1" indent="-285750">
              <a:buFont typeface="Wingdings" panose="05000000000000000000" pitchFamily="2" charset="2"/>
              <a:buChar char="q"/>
            </a:pPr>
            <a:r>
              <a:rPr lang="en-US" sz="1600" dirty="0"/>
              <a:t>24 indicates that 8+8+8 are fixed (network range) and only last 8 bits can be assigned – 10.0.0.1 -&gt; 10.0.0.254 (1 or few are reserved , so last digit is 254)</a:t>
            </a:r>
          </a:p>
          <a:p>
            <a:pPr marL="742950" lvl="1" indent="-285750">
              <a:buFont typeface="Wingdings" panose="05000000000000000000" pitchFamily="2" charset="2"/>
              <a:buChar char="q"/>
            </a:pPr>
            <a:r>
              <a:rPr lang="en-US" sz="1600" dirty="0"/>
              <a:t>No of Ips = 2 </a:t>
            </a:r>
            <a:r>
              <a:rPr lang="en-US" sz="1600" baseline="30000" dirty="0"/>
              <a:t>(32-24)</a:t>
            </a:r>
            <a:r>
              <a:rPr lang="en-US" sz="1600" dirty="0"/>
              <a:t> = 2</a:t>
            </a:r>
            <a:r>
              <a:rPr lang="en-US" sz="1600" baseline="30000" dirty="0"/>
              <a:t>8 = </a:t>
            </a:r>
            <a:r>
              <a:rPr lang="en-US" sz="1600" dirty="0"/>
              <a:t>256 IPs</a:t>
            </a:r>
          </a:p>
          <a:p>
            <a:pPr marL="285750" indent="-285750">
              <a:buFont typeface="Wingdings" panose="05000000000000000000" pitchFamily="2" charset="2"/>
              <a:buChar char="q"/>
            </a:pPr>
            <a:r>
              <a:rPr lang="en-US" sz="1800" dirty="0"/>
              <a:t>Consider 10.0.0.0/16</a:t>
            </a:r>
          </a:p>
          <a:p>
            <a:pPr marL="742950" lvl="1" indent="-285750">
              <a:buFont typeface="Wingdings" panose="05000000000000000000" pitchFamily="2" charset="2"/>
              <a:buChar char="q"/>
            </a:pPr>
            <a:r>
              <a:rPr lang="en-US" sz="1600" dirty="0"/>
              <a:t>16 indicates that 8+8 are fixed (network range) and only last 2, 8 bits can be assigned – 10.0.0.1 -&gt; 10.0.255.254</a:t>
            </a:r>
          </a:p>
          <a:p>
            <a:pPr marL="742950" lvl="1" indent="-285750">
              <a:buFont typeface="Wingdings" panose="05000000000000000000" pitchFamily="2" charset="2"/>
              <a:buChar char="q"/>
            </a:pPr>
            <a:r>
              <a:rPr lang="en-US" sz="1600" dirty="0"/>
              <a:t>No of Ips = 2 </a:t>
            </a:r>
            <a:r>
              <a:rPr lang="en-US" sz="1600" baseline="30000" dirty="0"/>
              <a:t>(32-16)</a:t>
            </a:r>
            <a:r>
              <a:rPr lang="en-US" sz="1600" dirty="0"/>
              <a:t> = 2</a:t>
            </a:r>
            <a:r>
              <a:rPr lang="en-US" sz="1600" baseline="30000" dirty="0"/>
              <a:t>16 = </a:t>
            </a:r>
            <a:r>
              <a:rPr lang="en-US" sz="1600" dirty="0"/>
              <a:t>65536</a:t>
            </a:r>
          </a:p>
          <a:p>
            <a:pPr marL="742950" lvl="1" indent="-285750">
              <a:buFont typeface="Wingdings" panose="05000000000000000000" pitchFamily="2" charset="2"/>
              <a:buChar char="q"/>
            </a:pPr>
            <a:endParaRPr lang="en-US" sz="1600" dirty="0"/>
          </a:p>
          <a:p>
            <a:pPr marL="285750" indent="-285750">
              <a:buFont typeface="Wingdings" panose="05000000000000000000" pitchFamily="2" charset="2"/>
              <a:buChar char="q"/>
            </a:pPr>
            <a:r>
              <a:rPr lang="en-US" sz="1800" dirty="0"/>
              <a:t>Consider 0.0.0.0/0</a:t>
            </a:r>
          </a:p>
          <a:p>
            <a:pPr marL="742950" lvl="1" indent="-285750">
              <a:buFont typeface="Wingdings" panose="05000000000000000000" pitchFamily="2" charset="2"/>
              <a:buChar char="q"/>
            </a:pPr>
            <a:r>
              <a:rPr lang="en-US" sz="1600" dirty="0"/>
              <a:t>0 bits are fixed, and this range includes all possible IP addresses</a:t>
            </a:r>
          </a:p>
          <a:p>
            <a:pPr marL="742950" lvl="1"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a:p>
            <a:endParaRPr lang="en-US" dirty="0"/>
          </a:p>
          <a:p>
            <a:endParaRPr lang="en-US" dirty="0"/>
          </a:p>
        </p:txBody>
      </p:sp>
    </p:spTree>
    <p:extLst>
      <p:ext uri="{BB962C8B-B14F-4D97-AF65-F5344CB8AC3E}">
        <p14:creationId xmlns:p14="http://schemas.microsoft.com/office/powerpoint/2010/main" val="464650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EC2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17</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5"/>
            <a:ext cx="10694614" cy="5614495"/>
          </a:xfrm>
        </p:spPr>
        <p:txBody>
          <a:bodyPr>
            <a:normAutofit lnSpcReduction="10000"/>
          </a:bodyPr>
          <a:lstStyle/>
          <a:p>
            <a:pPr marL="285750" indent="-285750">
              <a:buFont typeface="Wingdings" panose="05000000000000000000" pitchFamily="2" charset="2"/>
              <a:buChar char="q"/>
            </a:pPr>
            <a:r>
              <a:rPr lang="en-US" sz="1800" dirty="0"/>
              <a:t>Let’s create EC2 Instance with all defaults  in Mumbai (or N Virginia) - (Can be created from search -&gt; EC2)</a:t>
            </a:r>
            <a:endParaRPr lang="en-US" sz="2400" dirty="0"/>
          </a:p>
          <a:p>
            <a:pPr marL="285750" indent="-285750">
              <a:buFont typeface="Wingdings" panose="05000000000000000000" pitchFamily="2" charset="2"/>
              <a:buChar char="q"/>
            </a:pPr>
            <a:r>
              <a:rPr lang="en-US" sz="1800" dirty="0"/>
              <a:t>Lots of flavors to select from, Amazon Linux, Ubuntu , macOS etc., </a:t>
            </a:r>
          </a:p>
          <a:p>
            <a:pPr marL="285750" indent="-285750">
              <a:buFont typeface="Wingdings" panose="05000000000000000000" pitchFamily="2" charset="2"/>
              <a:buChar char="q"/>
            </a:pPr>
            <a:r>
              <a:rPr lang="en-US" sz="1800" dirty="0"/>
              <a:t>Instance type – Select one from free tier</a:t>
            </a:r>
          </a:p>
          <a:p>
            <a:pPr marL="285750" indent="-285750">
              <a:buFont typeface="Wingdings" panose="05000000000000000000" pitchFamily="2" charset="2"/>
              <a:buChar char="q"/>
            </a:pPr>
            <a:r>
              <a:rPr lang="en-US" sz="1800" dirty="0"/>
              <a:t>Key Pair – To Login to system (select putty type .</a:t>
            </a:r>
            <a:r>
              <a:rPr lang="en-US" sz="1800" dirty="0" err="1"/>
              <a:t>ppk</a:t>
            </a:r>
            <a:r>
              <a:rPr lang="en-US" sz="1800" dirty="0"/>
              <a:t>). Gets downloaded.</a:t>
            </a:r>
          </a:p>
          <a:p>
            <a:pPr marL="285750" indent="-285750">
              <a:buFont typeface="Wingdings" panose="05000000000000000000" pitchFamily="2" charset="2"/>
              <a:buChar char="q"/>
            </a:pPr>
            <a:r>
              <a:rPr lang="en-US" sz="1800" dirty="0"/>
              <a:t>VPC – Virtual Private Cloud, resembles traditional network setup in your own office or data center</a:t>
            </a:r>
          </a:p>
          <a:p>
            <a:pPr marL="285750" indent="-285750">
              <a:buFont typeface="Wingdings" panose="05000000000000000000" pitchFamily="2" charset="2"/>
              <a:buChar char="q"/>
            </a:pPr>
            <a:r>
              <a:rPr lang="en-US" sz="1800" dirty="0"/>
              <a:t>Subnet – VPC can be divided in sub networks with fewer IP ranges from VPC. Such individual sub network is termed as Subnet, in which resource can be launched</a:t>
            </a:r>
          </a:p>
          <a:p>
            <a:pPr marL="285750" indent="-285750">
              <a:buFont typeface="Wingdings" panose="05000000000000000000" pitchFamily="2" charset="2"/>
              <a:buChar char="q"/>
            </a:pPr>
            <a:r>
              <a:rPr lang="en-US" sz="1800" dirty="0"/>
              <a:t>Public IP – Using which a resource can be accessed publicly</a:t>
            </a:r>
          </a:p>
          <a:p>
            <a:pPr marL="285750" indent="-285750">
              <a:buFont typeface="Wingdings" panose="05000000000000000000" pitchFamily="2" charset="2"/>
              <a:buChar char="q"/>
            </a:pPr>
            <a:r>
              <a:rPr lang="en-US" sz="1800" dirty="0"/>
              <a:t>Firewall Security rules – Security groups represent such rules and can define protocol, port as well as who can access the EC2</a:t>
            </a:r>
          </a:p>
          <a:p>
            <a:pPr marL="285750" indent="-285750">
              <a:buFont typeface="Wingdings" panose="05000000000000000000" pitchFamily="2" charset="2"/>
              <a:buChar char="q"/>
            </a:pPr>
            <a:r>
              <a:rPr lang="en-US" sz="1800" dirty="0"/>
              <a:t>Storage – Elastic Block Storage (EBS) , for storage attached to EC2</a:t>
            </a:r>
          </a:p>
          <a:p>
            <a:pPr marL="285750" indent="-285750">
              <a:buFont typeface="Wingdings" panose="05000000000000000000" pitchFamily="2" charset="2"/>
              <a:buChar char="q"/>
            </a:pPr>
            <a:r>
              <a:rPr lang="en-US" sz="1800" dirty="0"/>
              <a:t>Launch Instance and access with key downloaded and user ec2-user</a:t>
            </a:r>
          </a:p>
          <a:p>
            <a:pPr marL="285750" indent="-285750">
              <a:buFont typeface="Wingdings" panose="05000000000000000000" pitchFamily="2" charset="2"/>
              <a:buChar char="q"/>
            </a:pPr>
            <a:r>
              <a:rPr lang="en-US" sz="1800" dirty="0"/>
              <a:t>wget google.co.in, will download a index.html, indicates it has access to outside world</a:t>
            </a:r>
          </a:p>
          <a:p>
            <a:pPr marL="285750" indent="-285750">
              <a:buFont typeface="Wingdings" panose="05000000000000000000" pitchFamily="2" charset="2"/>
              <a:buChar char="q"/>
            </a:pPr>
            <a:r>
              <a:rPr lang="en-US" sz="1800" dirty="0"/>
              <a:t>After your operations better to delete the instance</a:t>
            </a: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a:p>
            <a:endParaRPr lang="en-US" dirty="0"/>
          </a:p>
          <a:p>
            <a:endParaRPr lang="en-US" dirty="0"/>
          </a:p>
        </p:txBody>
      </p:sp>
    </p:spTree>
    <p:extLst>
      <p:ext uri="{BB962C8B-B14F-4D97-AF65-F5344CB8AC3E}">
        <p14:creationId xmlns:p14="http://schemas.microsoft.com/office/powerpoint/2010/main" val="5180213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EC2 Traffic flow – Architecture</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18</a:t>
            </a:fld>
            <a:endParaRPr lang="en-US" dirty="0"/>
          </a:p>
        </p:txBody>
      </p:sp>
      <p:pic>
        <p:nvPicPr>
          <p:cNvPr id="5" name="Picture 4" descr="A picture containing text, screenshot, diagram, font&#10;&#10;Description automatically generated">
            <a:extLst>
              <a:ext uri="{FF2B5EF4-FFF2-40B4-BE49-F238E27FC236}">
                <a16:creationId xmlns:a16="http://schemas.microsoft.com/office/drawing/2014/main" id="{3FB45579-54AA-6465-89CB-7EAB023EEC0F}"/>
              </a:ext>
            </a:extLst>
          </p:cNvPr>
          <p:cNvPicPr>
            <a:picLocks noChangeAspect="1"/>
          </p:cNvPicPr>
          <p:nvPr/>
        </p:nvPicPr>
        <p:blipFill>
          <a:blip r:embed="rId2"/>
          <a:stretch>
            <a:fillRect/>
          </a:stretch>
        </p:blipFill>
        <p:spPr>
          <a:xfrm>
            <a:off x="929137" y="1303219"/>
            <a:ext cx="6106929" cy="4279433"/>
          </a:xfrm>
          <a:prstGeom prst="rect">
            <a:avLst/>
          </a:prstGeom>
        </p:spPr>
      </p:pic>
    </p:spTree>
    <p:extLst>
      <p:ext uri="{BB962C8B-B14F-4D97-AF65-F5344CB8AC3E}">
        <p14:creationId xmlns:p14="http://schemas.microsoft.com/office/powerpoint/2010/main" val="20122144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EC2 – Hands on from scratch</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19</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5"/>
            <a:ext cx="10694614" cy="5749250"/>
          </a:xfrm>
        </p:spPr>
        <p:txBody>
          <a:bodyPr>
            <a:normAutofit/>
          </a:bodyPr>
          <a:lstStyle/>
          <a:p>
            <a:pPr marL="285750" indent="-285750">
              <a:buFont typeface="Wingdings" panose="05000000000000000000" pitchFamily="2" charset="2"/>
              <a:buChar char="q"/>
            </a:pPr>
            <a:r>
              <a:rPr lang="en-US" sz="1800" dirty="0"/>
              <a:t>Let’s create everything involved in creation of EC2 instance</a:t>
            </a:r>
          </a:p>
          <a:p>
            <a:r>
              <a:rPr lang="en-US" sz="1800" dirty="0">
                <a:highlight>
                  <a:srgbClr val="FFFF00"/>
                </a:highlight>
              </a:rPr>
              <a:t>VPC (</a:t>
            </a:r>
            <a:r>
              <a:rPr lang="en-US" sz="1800" dirty="0"/>
              <a:t>Can be created from search -&gt; VPC)</a:t>
            </a:r>
            <a:endParaRPr lang="en-US" sz="1800" dirty="0">
              <a:highlight>
                <a:srgbClr val="FFFF00"/>
              </a:highlight>
            </a:endParaRPr>
          </a:p>
          <a:p>
            <a:pPr marL="742950" lvl="1" indent="-285750">
              <a:buFont typeface="Wingdings" panose="05000000000000000000" pitchFamily="2" charset="2"/>
              <a:buChar char="q"/>
            </a:pPr>
            <a:r>
              <a:rPr lang="en-US" sz="1200" dirty="0"/>
              <a:t>IPv4 CIDR - 10.0.0.0/16 -&gt; The ec2 instances withing this VPC will get a IP address from this range</a:t>
            </a:r>
          </a:p>
          <a:p>
            <a:pPr marL="742950" lvl="1" indent="-285750">
              <a:buFont typeface="Wingdings" panose="05000000000000000000" pitchFamily="2" charset="2"/>
              <a:buChar char="q"/>
            </a:pPr>
            <a:r>
              <a:rPr lang="en-US" sz="1200" dirty="0"/>
              <a:t>A default route table is created</a:t>
            </a:r>
          </a:p>
          <a:p>
            <a:pPr marL="742950" lvl="1" indent="-285750">
              <a:buFont typeface="Wingdings" panose="05000000000000000000" pitchFamily="2" charset="2"/>
              <a:buChar char="q"/>
            </a:pPr>
            <a:r>
              <a:rPr lang="en-US" sz="1200" dirty="0"/>
              <a:t>A route table contains a set of rules, called routes, that determine where network traffic from your subnet or gateway is directed</a:t>
            </a:r>
          </a:p>
          <a:p>
            <a:r>
              <a:rPr lang="en-US" sz="1800" dirty="0">
                <a:highlight>
                  <a:srgbClr val="FFFF00"/>
                </a:highlight>
              </a:rPr>
              <a:t>Subnet </a:t>
            </a:r>
            <a:r>
              <a:rPr lang="en-US" sz="1800" dirty="0"/>
              <a:t>(Can be created from search -&gt; VPC)</a:t>
            </a:r>
            <a:endParaRPr lang="en-US" sz="1800" dirty="0">
              <a:highlight>
                <a:srgbClr val="FFFF00"/>
              </a:highlight>
            </a:endParaRPr>
          </a:p>
          <a:p>
            <a:pPr marL="742950" lvl="1" indent="-285750">
              <a:buFont typeface="Wingdings" panose="05000000000000000000" pitchFamily="2" charset="2"/>
              <a:buChar char="q"/>
            </a:pPr>
            <a:r>
              <a:rPr lang="en-US" sz="1200" dirty="0"/>
              <a:t>IPv4 CIDR - 10.0.0.0/24 -&gt; cl-public-subnet-1 (should not get overlap) (accessible from internet)</a:t>
            </a:r>
          </a:p>
          <a:p>
            <a:pPr marL="742950" lvl="1" indent="-285750">
              <a:buFont typeface="Wingdings" panose="05000000000000000000" pitchFamily="2" charset="2"/>
              <a:buChar char="q"/>
            </a:pPr>
            <a:r>
              <a:rPr lang="en-US" sz="1200" dirty="0"/>
              <a:t>IPv4 CIDR - 10.0.1.0/24 -&gt; cl-public-subnet-2 (accessible from internet)</a:t>
            </a:r>
          </a:p>
          <a:p>
            <a:pPr marL="742950" lvl="1" indent="-285750">
              <a:buFont typeface="Wingdings" panose="05000000000000000000" pitchFamily="2" charset="2"/>
              <a:buChar char="q"/>
            </a:pPr>
            <a:r>
              <a:rPr lang="en-US" sz="1200" dirty="0"/>
              <a:t>IPv4 CIDR - 10.0.2.0/24 -&gt; cl-private-subnet-1 (no access from internet)</a:t>
            </a:r>
          </a:p>
          <a:p>
            <a:pPr marL="742950" lvl="1" indent="-285750">
              <a:buFont typeface="Wingdings" panose="05000000000000000000" pitchFamily="2" charset="2"/>
              <a:buChar char="q"/>
            </a:pPr>
            <a:r>
              <a:rPr lang="en-US" sz="1200" dirty="0"/>
              <a:t>IPv4 CIDR - 10.0.3.0/24 -&gt; cl-private-subnet-2 (no access from internet)</a:t>
            </a:r>
          </a:p>
          <a:p>
            <a:pPr marL="742950" lvl="1" indent="-285750">
              <a:buFont typeface="Wingdings" panose="05000000000000000000" pitchFamily="2" charset="2"/>
              <a:buChar char="q"/>
            </a:pPr>
            <a:endParaRPr lang="en-US" sz="1400" dirty="0"/>
          </a:p>
          <a:p>
            <a:pPr lvl="1"/>
            <a:endParaRPr lang="en-US" sz="1400" dirty="0"/>
          </a:p>
          <a:p>
            <a:pPr marL="742950" lvl="1" indent="-285750">
              <a:buFont typeface="Wingdings" panose="05000000000000000000" pitchFamily="2" charset="2"/>
              <a:buChar char="q"/>
            </a:pPr>
            <a:endParaRPr lang="en-US" sz="1400" dirty="0"/>
          </a:p>
          <a:p>
            <a:pPr marL="742950" lvl="1" indent="-285750">
              <a:buFont typeface="Wingdings" panose="05000000000000000000" pitchFamily="2" charset="2"/>
              <a:buChar char="q"/>
            </a:pPr>
            <a:endParaRPr lang="en-US" sz="1400" dirty="0"/>
          </a:p>
          <a:p>
            <a:endParaRPr lang="en-US" dirty="0"/>
          </a:p>
          <a:p>
            <a:endParaRPr lang="en-US" dirty="0"/>
          </a:p>
          <a:p>
            <a:endParaRPr lang="en-US" dirty="0"/>
          </a:p>
          <a:p>
            <a:endParaRPr lang="en-US" dirty="0"/>
          </a:p>
          <a:p>
            <a:pPr marL="285750" indent="-285750">
              <a:buFont typeface="Wingdings" panose="05000000000000000000" pitchFamily="2" charset="2"/>
              <a:buChar char="q"/>
            </a:pPr>
            <a:r>
              <a:rPr lang="en-US" sz="1800" dirty="0"/>
              <a:t>Subnets are labelled with private or public but at moment they are all private by default</a:t>
            </a:r>
          </a:p>
          <a:p>
            <a:pPr marL="285750" indent="-285750">
              <a:buFont typeface="Wingdings" panose="05000000000000000000" pitchFamily="2" charset="2"/>
              <a:buChar char="q"/>
            </a:pPr>
            <a:endParaRPr lang="en-US" sz="1800" dirty="0"/>
          </a:p>
          <a:p>
            <a:endParaRPr lang="en-US" dirty="0"/>
          </a:p>
          <a:p>
            <a:endParaRPr lang="en-US" dirty="0"/>
          </a:p>
        </p:txBody>
      </p:sp>
      <p:graphicFrame>
        <p:nvGraphicFramePr>
          <p:cNvPr id="3" name="Table 4">
            <a:extLst>
              <a:ext uri="{FF2B5EF4-FFF2-40B4-BE49-F238E27FC236}">
                <a16:creationId xmlns:a16="http://schemas.microsoft.com/office/drawing/2014/main" id="{FA946A51-89FD-B304-59E1-C4E74AB463F4}"/>
              </a:ext>
            </a:extLst>
          </p:cNvPr>
          <p:cNvGraphicFramePr>
            <a:graphicFrameLocks noGrp="1"/>
          </p:cNvGraphicFramePr>
          <p:nvPr>
            <p:extLst>
              <p:ext uri="{D42A27DB-BD31-4B8C-83A1-F6EECF244321}">
                <p14:modId xmlns:p14="http://schemas.microsoft.com/office/powerpoint/2010/main" val="2138697543"/>
              </p:ext>
            </p:extLst>
          </p:nvPr>
        </p:nvGraphicFramePr>
        <p:xfrm>
          <a:off x="1069473" y="3632052"/>
          <a:ext cx="6900245" cy="2001520"/>
        </p:xfrm>
        <a:graphic>
          <a:graphicData uri="http://schemas.openxmlformats.org/drawingml/2006/table">
            <a:tbl>
              <a:tblPr firstRow="1" bandRow="1">
                <a:tableStyleId>{21E4AEA4-8DFA-4A89-87EB-49C32662AFE0}</a:tableStyleId>
              </a:tblPr>
              <a:tblGrid>
                <a:gridCol w="2347495">
                  <a:extLst>
                    <a:ext uri="{9D8B030D-6E8A-4147-A177-3AD203B41FA5}">
                      <a16:colId xmlns:a16="http://schemas.microsoft.com/office/drawing/2014/main" val="113724568"/>
                    </a:ext>
                  </a:extLst>
                </a:gridCol>
                <a:gridCol w="1896177">
                  <a:extLst>
                    <a:ext uri="{9D8B030D-6E8A-4147-A177-3AD203B41FA5}">
                      <a16:colId xmlns:a16="http://schemas.microsoft.com/office/drawing/2014/main" val="2417569446"/>
                    </a:ext>
                  </a:extLst>
                </a:gridCol>
                <a:gridCol w="2656573">
                  <a:extLst>
                    <a:ext uri="{9D8B030D-6E8A-4147-A177-3AD203B41FA5}">
                      <a16:colId xmlns:a16="http://schemas.microsoft.com/office/drawing/2014/main" val="251077346"/>
                    </a:ext>
                  </a:extLst>
                </a:gridCol>
              </a:tblGrid>
              <a:tr h="370840">
                <a:tc>
                  <a:txBody>
                    <a:bodyPr/>
                    <a:lstStyle/>
                    <a:p>
                      <a:r>
                        <a:rPr lang="en-US" sz="1400" dirty="0"/>
                        <a:t>IPv4 CIDR(24 means first 3 bits are fixed)</a:t>
                      </a:r>
                    </a:p>
                  </a:txBody>
                  <a:tcPr/>
                </a:tc>
                <a:tc>
                  <a:txBody>
                    <a:bodyPr/>
                    <a:lstStyle/>
                    <a:p>
                      <a:r>
                        <a:rPr lang="en-US" sz="1400" dirty="0"/>
                        <a:t>From </a:t>
                      </a:r>
                    </a:p>
                  </a:txBody>
                  <a:tcPr/>
                </a:tc>
                <a:tc>
                  <a:txBody>
                    <a:bodyPr/>
                    <a:lstStyle/>
                    <a:p>
                      <a:r>
                        <a:rPr lang="en-US" sz="1400" dirty="0"/>
                        <a:t>To</a:t>
                      </a:r>
                    </a:p>
                  </a:txBody>
                  <a:tcPr/>
                </a:tc>
                <a:extLst>
                  <a:ext uri="{0D108BD9-81ED-4DB2-BD59-A6C34878D82A}">
                    <a16:rowId xmlns:a16="http://schemas.microsoft.com/office/drawing/2014/main" val="1321252320"/>
                  </a:ext>
                </a:extLst>
              </a:tr>
              <a:tr h="370840">
                <a:tc>
                  <a:txBody>
                    <a:bodyPr/>
                    <a:lstStyle/>
                    <a:p>
                      <a:r>
                        <a:rPr lang="en-US" dirty="0"/>
                        <a:t>10.0.0.0/24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10.0.0.0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10.0.0.254</a:t>
                      </a:r>
                    </a:p>
                  </a:txBody>
                  <a:tcPr/>
                </a:tc>
                <a:extLst>
                  <a:ext uri="{0D108BD9-81ED-4DB2-BD59-A6C34878D82A}">
                    <a16:rowId xmlns:a16="http://schemas.microsoft.com/office/drawing/2014/main" val="138381417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10.0.1.0/24</a:t>
                      </a:r>
                    </a:p>
                  </a:txBody>
                  <a:tcPr/>
                </a:tc>
                <a:tc>
                  <a:txBody>
                    <a:bodyPr/>
                    <a:lstStyle/>
                    <a:p>
                      <a:r>
                        <a:rPr lang="en-US" dirty="0"/>
                        <a:t>10.0.1.0</a:t>
                      </a:r>
                    </a:p>
                  </a:txBody>
                  <a:tcPr/>
                </a:tc>
                <a:tc>
                  <a:txBody>
                    <a:bodyPr/>
                    <a:lstStyle/>
                    <a:p>
                      <a:r>
                        <a:rPr lang="en-US" dirty="0"/>
                        <a:t>10.0.1.254</a:t>
                      </a:r>
                    </a:p>
                  </a:txBody>
                  <a:tcPr/>
                </a:tc>
                <a:extLst>
                  <a:ext uri="{0D108BD9-81ED-4DB2-BD59-A6C34878D82A}">
                    <a16:rowId xmlns:a16="http://schemas.microsoft.com/office/drawing/2014/main" val="71472681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10.0.2.0/24</a:t>
                      </a:r>
                    </a:p>
                  </a:txBody>
                  <a:tcPr/>
                </a:tc>
                <a:tc>
                  <a:txBody>
                    <a:bodyPr/>
                    <a:lstStyle/>
                    <a:p>
                      <a:r>
                        <a:rPr lang="en-US" dirty="0"/>
                        <a:t>10.0.2.0</a:t>
                      </a:r>
                    </a:p>
                  </a:txBody>
                  <a:tcPr/>
                </a:tc>
                <a:tc>
                  <a:txBody>
                    <a:bodyPr/>
                    <a:lstStyle/>
                    <a:p>
                      <a:r>
                        <a:rPr lang="en-US" dirty="0"/>
                        <a:t>10.0.2.254</a:t>
                      </a:r>
                    </a:p>
                  </a:txBody>
                  <a:tcPr/>
                </a:tc>
                <a:extLst>
                  <a:ext uri="{0D108BD9-81ED-4DB2-BD59-A6C34878D82A}">
                    <a16:rowId xmlns:a16="http://schemas.microsoft.com/office/drawing/2014/main" val="403661071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10.0.3.0/24</a:t>
                      </a:r>
                    </a:p>
                  </a:txBody>
                  <a:tcPr/>
                </a:tc>
                <a:tc>
                  <a:txBody>
                    <a:bodyPr/>
                    <a:lstStyle/>
                    <a:p>
                      <a:r>
                        <a:rPr lang="en-US" dirty="0"/>
                        <a:t>10.0.3.0</a:t>
                      </a:r>
                    </a:p>
                  </a:txBody>
                  <a:tcPr/>
                </a:tc>
                <a:tc>
                  <a:txBody>
                    <a:bodyPr/>
                    <a:lstStyle/>
                    <a:p>
                      <a:r>
                        <a:rPr lang="en-US" dirty="0"/>
                        <a:t>10.0.3.254</a:t>
                      </a:r>
                    </a:p>
                  </a:txBody>
                  <a:tcPr/>
                </a:tc>
                <a:extLst>
                  <a:ext uri="{0D108BD9-81ED-4DB2-BD59-A6C34878D82A}">
                    <a16:rowId xmlns:a16="http://schemas.microsoft.com/office/drawing/2014/main" val="2324011918"/>
                  </a:ext>
                </a:extLst>
              </a:tr>
            </a:tbl>
          </a:graphicData>
        </a:graphic>
      </p:graphicFrame>
    </p:spTree>
    <p:extLst>
      <p:ext uri="{BB962C8B-B14F-4D97-AF65-F5344CB8AC3E}">
        <p14:creationId xmlns:p14="http://schemas.microsoft.com/office/powerpoint/2010/main" val="545966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50" y="140528"/>
            <a:ext cx="5111750" cy="517664"/>
          </a:xfrm>
        </p:spPr>
        <p:txBody>
          <a:bodyPr>
            <a:normAutofit/>
          </a:bodyPr>
          <a:lstStyle/>
          <a:p>
            <a:r>
              <a:rPr lang="en-US" sz="2400" dirty="0"/>
              <a:t>AWS Account</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566944" y="824808"/>
            <a:ext cx="8139734" cy="3760444"/>
          </a:xfrm>
        </p:spPr>
        <p:txBody>
          <a:bodyPr>
            <a:normAutofit/>
          </a:bodyPr>
          <a:lstStyle/>
          <a:p>
            <a:pPr marL="285750" indent="-285750">
              <a:buFont typeface="Wingdings" panose="05000000000000000000" pitchFamily="2" charset="2"/>
              <a:buChar char="q"/>
            </a:pPr>
            <a:r>
              <a:rPr lang="en-US" sz="1800" dirty="0"/>
              <a:t>We will learn AWS Cloud</a:t>
            </a:r>
          </a:p>
          <a:p>
            <a:pPr marL="285750" indent="-285750">
              <a:buFont typeface="Wingdings" panose="05000000000000000000" pitchFamily="2" charset="2"/>
              <a:buChar char="q"/>
            </a:pPr>
            <a:r>
              <a:rPr lang="en-US" sz="1800" dirty="0"/>
              <a:t>Create your AWS Account. </a:t>
            </a:r>
          </a:p>
          <a:p>
            <a:pPr marL="285750" indent="-285750">
              <a:buFont typeface="Wingdings" panose="05000000000000000000" pitchFamily="2" charset="2"/>
              <a:buChar char="q"/>
            </a:pPr>
            <a:r>
              <a:rPr lang="en-US" sz="1800" dirty="0"/>
              <a:t>Mostly services required for this course are within free tier</a:t>
            </a:r>
          </a:p>
          <a:p>
            <a:pPr marL="285750" indent="-285750">
              <a:buFont typeface="Wingdings" panose="05000000000000000000" pitchFamily="2" charset="2"/>
              <a:buChar char="q"/>
            </a:pPr>
            <a:r>
              <a:rPr lang="en-US" sz="1800" dirty="0"/>
              <a:t>So, no cost</a:t>
            </a:r>
          </a:p>
          <a:p>
            <a:pPr marL="285750" indent="-285750">
              <a:buFont typeface="Wingdings" panose="05000000000000000000" pitchFamily="2" charset="2"/>
              <a:buChar char="q"/>
            </a:pPr>
            <a:r>
              <a:rPr lang="en-US" sz="1800">
                <a:highlight>
                  <a:srgbClr val="FFFF00"/>
                </a:highlight>
              </a:rPr>
              <a:t>Download </a:t>
            </a:r>
            <a:r>
              <a:rPr lang="en-US" sz="1800" dirty="0">
                <a:highlight>
                  <a:srgbClr val="FFFF00"/>
                </a:highlight>
              </a:rPr>
              <a:t>putty, puttyGen, WIN-SCP tools</a:t>
            </a:r>
          </a:p>
          <a:p>
            <a:pPr marL="285750" indent="-285750">
              <a:buFont typeface="Wingdings" panose="05000000000000000000" pitchFamily="2" charset="2"/>
              <a:buChar char="q"/>
            </a:pPr>
            <a:endParaRPr lang="en-US" sz="1800" dirty="0"/>
          </a:p>
          <a:p>
            <a:endParaRPr lang="en-US" dirty="0"/>
          </a:p>
          <a:p>
            <a:endParaRPr lang="en-US" dirty="0"/>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a:t>
            </a:fld>
            <a:endParaRPr lang="en-US" dirty="0"/>
          </a:p>
        </p:txBody>
      </p:sp>
    </p:spTree>
    <p:extLst>
      <p:ext uri="{BB962C8B-B14F-4D97-AF65-F5344CB8AC3E}">
        <p14:creationId xmlns:p14="http://schemas.microsoft.com/office/powerpoint/2010/main" val="35715163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EC2 – Hands on from scratch</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20</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5"/>
            <a:ext cx="10694614" cy="5749250"/>
          </a:xfrm>
        </p:spPr>
        <p:txBody>
          <a:bodyPr>
            <a:normAutofit/>
          </a:bodyPr>
          <a:lstStyle/>
          <a:p>
            <a:r>
              <a:rPr lang="en-US" sz="1800" dirty="0">
                <a:highlight>
                  <a:srgbClr val="FFFF00"/>
                </a:highlight>
              </a:rPr>
              <a:t>Route table </a:t>
            </a:r>
            <a:r>
              <a:rPr lang="en-US" sz="1800" dirty="0"/>
              <a:t>(Can be created from search -&gt; VPC)</a:t>
            </a:r>
            <a:endParaRPr lang="en-US" sz="1800" dirty="0">
              <a:highlight>
                <a:srgbClr val="FFFF00"/>
              </a:highlight>
            </a:endParaRPr>
          </a:p>
          <a:p>
            <a:pPr marL="285750" indent="-285750">
              <a:buFont typeface="Wingdings" panose="05000000000000000000" pitchFamily="2" charset="2"/>
              <a:buChar char="q"/>
            </a:pPr>
            <a:r>
              <a:rPr lang="en-US" sz="1800" dirty="0"/>
              <a:t>With VPC, there is a default route table created.</a:t>
            </a:r>
          </a:p>
          <a:p>
            <a:pPr marL="285750" indent="-285750">
              <a:buFont typeface="Wingdings" panose="05000000000000000000" pitchFamily="2" charset="2"/>
              <a:buChar char="q"/>
            </a:pPr>
            <a:r>
              <a:rPr lang="en-US" sz="1800" dirty="0"/>
              <a:t>Route table is responsible for how traffic is routed inside that of VPC (when a request is made to or from a device inside VPC)</a:t>
            </a:r>
          </a:p>
          <a:p>
            <a:pPr marL="285750" indent="-285750">
              <a:buFont typeface="Wingdings" panose="05000000000000000000" pitchFamily="2" charset="2"/>
              <a:buChar char="q"/>
            </a:pPr>
            <a:r>
              <a:rPr lang="en-US" sz="1800" dirty="0"/>
              <a:t>Look at Routes (Rules) -&gt; Destination is </a:t>
            </a:r>
            <a:r>
              <a:rPr lang="en-US" sz="1800" i="1" dirty="0"/>
              <a:t>10.0.0.0/16</a:t>
            </a:r>
            <a:r>
              <a:rPr lang="en-US" sz="1800" dirty="0"/>
              <a:t> and Target is </a:t>
            </a:r>
            <a:r>
              <a:rPr lang="en-US" sz="1800" i="1" dirty="0"/>
              <a:t>local -&gt; suggests,  any traffic towards this destination should routed locally , like, if say traffic comes for one of the IP from  destination ip range and  say an ec2 instance within that VPC (will have IP from this range), then traffic should move to that ec2 instance</a:t>
            </a:r>
          </a:p>
          <a:p>
            <a:pPr marL="285750" indent="-285750">
              <a:buFont typeface="Wingdings" panose="05000000000000000000" pitchFamily="2" charset="2"/>
              <a:buChar char="q"/>
            </a:pPr>
            <a:r>
              <a:rPr lang="en-US" sz="1800" dirty="0"/>
              <a:t>Every route table is also associated with subnets. Route table by default is associated with all the subnets, within that VPC. But an explicit association can be made</a:t>
            </a:r>
          </a:p>
          <a:p>
            <a:pPr marL="285750" indent="-285750">
              <a:buFont typeface="Wingdings" panose="05000000000000000000" pitchFamily="2" charset="2"/>
              <a:buChar char="q"/>
            </a:pPr>
            <a:r>
              <a:rPr lang="en-US" sz="1800" dirty="0"/>
              <a:t>Now there is one rule, for VPC IP address range , where all subnets falls. So, all subnets know how to route traffic locally and can reach other. There is one rule for target </a:t>
            </a:r>
            <a:r>
              <a:rPr lang="en-US" sz="1800" b="1" i="1" dirty="0"/>
              <a:t>local</a:t>
            </a:r>
            <a:r>
              <a:rPr lang="en-US" sz="1800" dirty="0"/>
              <a:t> and </a:t>
            </a:r>
            <a:r>
              <a:rPr lang="en-US" sz="1800" b="1" i="1" dirty="0"/>
              <a:t>not internet</a:t>
            </a:r>
            <a:r>
              <a:rPr lang="en-US" sz="1800" dirty="0"/>
              <a:t> and hence all subnets are private (as of now)</a:t>
            </a:r>
          </a:p>
          <a:p>
            <a:pPr marL="285750" indent="-285750">
              <a:buFont typeface="Wingdings" panose="05000000000000000000" pitchFamily="2" charset="2"/>
              <a:buChar char="q"/>
            </a:pPr>
            <a:r>
              <a:rPr lang="en-US" sz="1800" dirty="0"/>
              <a:t>These subnets can talk to each other and so all devices within that subnet can talk to each other</a:t>
            </a:r>
          </a:p>
          <a:p>
            <a:endParaRPr lang="en-US" sz="1800" dirty="0"/>
          </a:p>
        </p:txBody>
      </p:sp>
    </p:spTree>
    <p:extLst>
      <p:ext uri="{BB962C8B-B14F-4D97-AF65-F5344CB8AC3E}">
        <p14:creationId xmlns:p14="http://schemas.microsoft.com/office/powerpoint/2010/main" val="19605839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EC2 – Hands on from scratch</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21</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5"/>
            <a:ext cx="10694614" cy="5892667"/>
          </a:xfrm>
        </p:spPr>
        <p:txBody>
          <a:bodyPr>
            <a:normAutofit lnSpcReduction="10000"/>
          </a:bodyPr>
          <a:lstStyle/>
          <a:p>
            <a:pPr marL="285750" indent="-285750">
              <a:buFont typeface="Wingdings" panose="05000000000000000000" pitchFamily="2" charset="2"/>
              <a:buChar char="q"/>
            </a:pPr>
            <a:r>
              <a:rPr lang="en-US" sz="1800" dirty="0"/>
              <a:t>How to make subnets as public subnet</a:t>
            </a:r>
          </a:p>
          <a:p>
            <a:r>
              <a:rPr lang="en-US" sz="1800" dirty="0">
                <a:highlight>
                  <a:srgbClr val="FFFF00"/>
                </a:highlight>
              </a:rPr>
              <a:t>Internet Gateway </a:t>
            </a:r>
            <a:r>
              <a:rPr lang="en-US" sz="1800" dirty="0"/>
              <a:t>(Can be created from search -&gt; VPC)</a:t>
            </a:r>
            <a:endParaRPr lang="en-US" sz="1800" dirty="0">
              <a:highlight>
                <a:srgbClr val="FFFF00"/>
              </a:highlight>
            </a:endParaRPr>
          </a:p>
          <a:p>
            <a:pPr marL="285750" indent="-285750">
              <a:buFont typeface="Wingdings" panose="05000000000000000000" pitchFamily="2" charset="2"/>
              <a:buChar char="q"/>
            </a:pPr>
            <a:r>
              <a:rPr lang="en-US" sz="1800" dirty="0"/>
              <a:t>Internet Gateway is device, attached to VPC and provides 2-way connectivity to the devices within that VPC or to be precise within subnets</a:t>
            </a:r>
          </a:p>
          <a:p>
            <a:pPr marL="285750" indent="-285750">
              <a:buFont typeface="Wingdings" panose="05000000000000000000" pitchFamily="2" charset="2"/>
              <a:buChar char="q"/>
            </a:pPr>
            <a:r>
              <a:rPr lang="en-US" sz="1800" dirty="0"/>
              <a:t>We have one internet gateway for default VPC, lets create one for our demo VPC - cl-internet-gateway (and attach to our vpc) (Can be created from search -&gt; VPC)</a:t>
            </a:r>
          </a:p>
          <a:p>
            <a:pPr marL="285750" indent="-285750">
              <a:buFont typeface="Wingdings" panose="05000000000000000000" pitchFamily="2" charset="2"/>
              <a:buChar char="q"/>
            </a:pPr>
            <a:r>
              <a:rPr lang="en-US" sz="1800" dirty="0"/>
              <a:t>Also create a new route table – cl-route-table (so we have 2 route tables , 1 is default with vpc and another is this one) (Can be created from search -&gt; VPC)</a:t>
            </a:r>
          </a:p>
          <a:p>
            <a:pPr marL="285750" indent="-285750">
              <a:buFont typeface="Wingdings" panose="05000000000000000000" pitchFamily="2" charset="2"/>
              <a:buChar char="q"/>
            </a:pPr>
            <a:r>
              <a:rPr lang="en-US" sz="1800" dirty="0"/>
              <a:t>New route table need modification for non-internal traffic to internet gateway. Create rule to have destination as 0.0.0.0/0 (everything) and target as internet gateway</a:t>
            </a:r>
          </a:p>
          <a:p>
            <a:pPr marL="285750" indent="-285750">
              <a:buFont typeface="Wingdings" panose="05000000000000000000" pitchFamily="2" charset="2"/>
              <a:buChar char="q"/>
            </a:pPr>
            <a:r>
              <a:rPr lang="en-US" sz="1800" dirty="0"/>
              <a:t>So, Internet gateway will now accept all requests and from internet and forward them to respective device</a:t>
            </a:r>
          </a:p>
          <a:p>
            <a:pPr marL="285750" indent="-285750">
              <a:buFont typeface="Wingdings" panose="05000000000000000000" pitchFamily="2" charset="2"/>
              <a:buChar char="q"/>
            </a:pPr>
            <a:r>
              <a:rPr lang="en-US" sz="1800" dirty="0"/>
              <a:t>This route table now address both internal and internet traffic and should be associated with subnets which are supposed to be connected to the internet (Associate public subnets)</a:t>
            </a:r>
          </a:p>
          <a:p>
            <a:pPr marL="285750" indent="-285750">
              <a:buFont typeface="Wingdings" panose="05000000000000000000" pitchFamily="2" charset="2"/>
              <a:buChar char="q"/>
            </a:pPr>
            <a:r>
              <a:rPr lang="en-US" sz="1800" dirty="0"/>
              <a:t>The private subnets are still left and should now be associated with default route table created with VPC</a:t>
            </a:r>
          </a:p>
          <a:p>
            <a:pPr marL="285750" indent="-285750">
              <a:buFont typeface="Wingdings" panose="05000000000000000000" pitchFamily="2" charset="2"/>
              <a:buChar char="q"/>
            </a:pPr>
            <a:r>
              <a:rPr lang="en-US" sz="1800" dirty="0"/>
              <a:t>Default route table don’t have any route to internet and subnets associated with it are all private</a:t>
            </a:r>
          </a:p>
          <a:p>
            <a:pPr marL="285750" indent="-285750">
              <a:buFont typeface="Wingdings" panose="05000000000000000000" pitchFamily="2" charset="2"/>
              <a:buChar char="q"/>
            </a:pPr>
            <a:endParaRPr lang="en-US" sz="1800" dirty="0"/>
          </a:p>
          <a:p>
            <a:endParaRPr lang="en-US" sz="1800" dirty="0"/>
          </a:p>
        </p:txBody>
      </p:sp>
    </p:spTree>
    <p:extLst>
      <p:ext uri="{BB962C8B-B14F-4D97-AF65-F5344CB8AC3E}">
        <p14:creationId xmlns:p14="http://schemas.microsoft.com/office/powerpoint/2010/main" val="30329602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EC2 – Hands on from scratch</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22</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5"/>
            <a:ext cx="10694614" cy="5749250"/>
          </a:xfrm>
        </p:spPr>
        <p:txBody>
          <a:bodyPr>
            <a:normAutofit/>
          </a:bodyPr>
          <a:lstStyle/>
          <a:p>
            <a:r>
              <a:rPr lang="en-US" sz="1800" dirty="0">
                <a:highlight>
                  <a:srgbClr val="FFFF00"/>
                </a:highlight>
              </a:rPr>
              <a:t>Launch EC2 instance (</a:t>
            </a:r>
            <a:r>
              <a:rPr lang="en-US" sz="1800" dirty="0"/>
              <a:t>(Can be created from search -&gt; EC2)</a:t>
            </a:r>
            <a:endParaRPr lang="en-US" sz="1800" dirty="0">
              <a:highlight>
                <a:srgbClr val="FFFF00"/>
              </a:highlight>
            </a:endParaRPr>
          </a:p>
          <a:p>
            <a:pPr marL="742950" lvl="1" indent="-285750">
              <a:buFont typeface="Wingdings" panose="05000000000000000000" pitchFamily="2" charset="2"/>
              <a:buChar char="q"/>
            </a:pPr>
            <a:r>
              <a:rPr lang="en-US" sz="1600" dirty="0"/>
              <a:t>Name - ec2-instance-in-public-subnet</a:t>
            </a:r>
          </a:p>
          <a:p>
            <a:pPr marL="742950" lvl="1" indent="-285750">
              <a:buFont typeface="Wingdings" panose="05000000000000000000" pitchFamily="2" charset="2"/>
              <a:buChar char="q"/>
            </a:pPr>
            <a:r>
              <a:rPr lang="en-US" sz="1600" dirty="0"/>
              <a:t>Select created VPC and a public subnet</a:t>
            </a:r>
          </a:p>
          <a:p>
            <a:pPr marL="742950" lvl="1" indent="-285750">
              <a:buFont typeface="Wingdings" panose="05000000000000000000" pitchFamily="2" charset="2"/>
              <a:buChar char="q"/>
            </a:pPr>
            <a:r>
              <a:rPr lang="en-US" sz="1600" dirty="0"/>
              <a:t>Enable public IP</a:t>
            </a:r>
          </a:p>
          <a:p>
            <a:pPr marL="742950" lvl="1" indent="-285750">
              <a:buFont typeface="Wingdings" panose="05000000000000000000" pitchFamily="2" charset="2"/>
              <a:buChar char="q"/>
            </a:pPr>
            <a:r>
              <a:rPr lang="en-US" sz="1600" dirty="0"/>
              <a:t>Create security group (cl-sec-group) with 3 rules , SSH-22 , HTTP-80, </a:t>
            </a:r>
          </a:p>
          <a:p>
            <a:pPr marL="742950" lvl="1" indent="-285750">
              <a:buFont typeface="Wingdings" panose="05000000000000000000" pitchFamily="2" charset="2"/>
              <a:buChar char="q"/>
            </a:pPr>
            <a:r>
              <a:rPr lang="en-US" sz="1600" dirty="0"/>
              <a:t>Put code/ec2-bootstrap.sh as bootstrap script</a:t>
            </a:r>
          </a:p>
          <a:p>
            <a:pPr marL="742950" lvl="1" indent="-285750">
              <a:buFont typeface="Wingdings" panose="05000000000000000000" pitchFamily="2" charset="2"/>
              <a:buChar char="q"/>
            </a:pPr>
            <a:r>
              <a:rPr lang="en-US" sz="1600" dirty="0"/>
              <a:t>Create similar instance but in private subnet (ec2-instance-in-private-subnet), with same security group</a:t>
            </a:r>
          </a:p>
          <a:p>
            <a:pPr marL="285750" indent="-285750">
              <a:buFont typeface="Wingdings" panose="05000000000000000000" pitchFamily="2" charset="2"/>
              <a:buChar char="q"/>
            </a:pPr>
            <a:r>
              <a:rPr lang="en-US" sz="1800" dirty="0"/>
              <a:t>Try to ssh private instance – Not allowed</a:t>
            </a:r>
          </a:p>
          <a:p>
            <a:pPr marL="285750" indent="-285750">
              <a:buFont typeface="Wingdings" panose="05000000000000000000" pitchFamily="2" charset="2"/>
              <a:buChar char="q"/>
            </a:pPr>
            <a:r>
              <a:rPr lang="en-US" sz="1800" dirty="0"/>
              <a:t>Try to ssh public instance – Allowed</a:t>
            </a:r>
          </a:p>
          <a:p>
            <a:pPr marL="285750" indent="-285750">
              <a:buFont typeface="Wingdings" panose="05000000000000000000" pitchFamily="2" charset="2"/>
              <a:buChar char="q"/>
            </a:pPr>
            <a:r>
              <a:rPr lang="en-US" sz="1800" dirty="0"/>
              <a:t>Try </a:t>
            </a:r>
            <a:r>
              <a:rPr lang="en-US" sz="1800" dirty="0">
                <a:hlinkClick r:id="rId2"/>
              </a:rPr>
              <a:t>http://public_ip_of_public_instance</a:t>
            </a:r>
            <a:r>
              <a:rPr lang="en-US" sz="1800" dirty="0"/>
              <a:t> - Allowed</a:t>
            </a:r>
          </a:p>
          <a:p>
            <a:pPr marL="285750" indent="-285750">
              <a:buFont typeface="Wingdings" panose="05000000000000000000" pitchFamily="2" charset="2"/>
              <a:buChar char="q"/>
            </a:pPr>
            <a:r>
              <a:rPr lang="en-US" sz="1800" dirty="0"/>
              <a:t>Try </a:t>
            </a:r>
            <a:r>
              <a:rPr lang="en-US" sz="1800" dirty="0">
                <a:hlinkClick r:id="rId2"/>
              </a:rPr>
              <a:t>http://public_ip_of_private_instance</a:t>
            </a:r>
            <a:r>
              <a:rPr lang="en-US" sz="1800" dirty="0"/>
              <a:t> – Not Allowed</a:t>
            </a:r>
          </a:p>
          <a:p>
            <a:pPr marL="285750" indent="-285750">
              <a:buFont typeface="Wingdings" panose="05000000000000000000" pitchFamily="2" charset="2"/>
              <a:buChar char="q"/>
            </a:pPr>
            <a:r>
              <a:rPr lang="en-US" sz="1800" dirty="0"/>
              <a:t>Try to ping </a:t>
            </a:r>
            <a:r>
              <a:rPr lang="en-US" sz="1800" dirty="0" err="1"/>
              <a:t>private_ip_of_private_instance</a:t>
            </a:r>
            <a:r>
              <a:rPr lang="en-US" sz="1800" dirty="0"/>
              <a:t> from public instance  - Allowed,  internal traffic</a:t>
            </a:r>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13653196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EC2 – Hands on from scratch</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23</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5"/>
            <a:ext cx="10694614" cy="5749250"/>
          </a:xfrm>
        </p:spPr>
        <p:txBody>
          <a:bodyPr>
            <a:normAutofit/>
          </a:bodyPr>
          <a:lstStyle/>
          <a:p>
            <a:r>
              <a:rPr lang="en-US" sz="1800" dirty="0">
                <a:highlight>
                  <a:srgbClr val="FFFF00"/>
                </a:highlight>
              </a:rPr>
              <a:t>Nat Gateway </a:t>
            </a:r>
            <a:r>
              <a:rPr lang="en-US" sz="1800" dirty="0"/>
              <a:t>(Can be created from search -&gt; VPC)</a:t>
            </a:r>
            <a:endParaRPr lang="en-US" sz="1800" dirty="0">
              <a:highlight>
                <a:srgbClr val="FFFF00"/>
              </a:highlight>
            </a:endParaRPr>
          </a:p>
          <a:p>
            <a:pPr marL="285750" indent="-285750">
              <a:buFont typeface="Wingdings" panose="05000000000000000000" pitchFamily="2" charset="2"/>
              <a:buChar char="q"/>
            </a:pPr>
            <a:r>
              <a:rPr lang="en-US" sz="1600" dirty="0"/>
              <a:t>To enable instance within private subnet to communicate with outside world – 1 Way</a:t>
            </a:r>
          </a:p>
          <a:p>
            <a:pPr marL="285750" indent="-285750">
              <a:buFont typeface="Wingdings" panose="05000000000000000000" pitchFamily="2" charset="2"/>
              <a:buChar char="q"/>
            </a:pPr>
            <a:r>
              <a:rPr lang="en-US" sz="1600" dirty="0"/>
              <a:t>Would be needed to download security patches or updates</a:t>
            </a:r>
          </a:p>
          <a:p>
            <a:pPr marL="285750" indent="-285750">
              <a:buFont typeface="Wingdings" panose="05000000000000000000" pitchFamily="2" charset="2"/>
              <a:buChar char="q"/>
            </a:pPr>
            <a:r>
              <a:rPr lang="en-US" sz="1600" dirty="0"/>
              <a:t>Nat gateway need to be launched in public subnet only, since systems should talk to internet</a:t>
            </a:r>
          </a:p>
          <a:p>
            <a:pPr marL="285750" indent="-285750">
              <a:buFont typeface="Wingdings" panose="05000000000000000000" pitchFamily="2" charset="2"/>
              <a:buChar char="q"/>
            </a:pPr>
            <a:r>
              <a:rPr lang="en-US" sz="1600" dirty="0"/>
              <a:t>Allocate an elastic public IP (The IP which can be attached to any device, got limits/account)</a:t>
            </a:r>
          </a:p>
          <a:p>
            <a:pPr marL="285750" indent="-285750">
              <a:buFont typeface="Wingdings" panose="05000000000000000000" pitchFamily="2" charset="2"/>
              <a:buChar char="q"/>
            </a:pPr>
            <a:r>
              <a:rPr lang="en-US" sz="1600" dirty="0"/>
              <a:t>It takes few min for nat gateway to be in state of ‘Available’ after its creation</a:t>
            </a:r>
          </a:p>
          <a:p>
            <a:pPr marL="285750" indent="-285750">
              <a:buFont typeface="Wingdings" panose="05000000000000000000" pitchFamily="2" charset="2"/>
              <a:buChar char="q"/>
            </a:pPr>
            <a:r>
              <a:rPr lang="en-US" sz="1600" dirty="0"/>
              <a:t>Open puttyGen -&gt; Load private Key -&gt; From Menu -&gt; Conversion -&gt; Export Open SSH Key -&gt; Save file with .pub extension</a:t>
            </a:r>
          </a:p>
          <a:p>
            <a:pPr marL="285750" indent="-285750">
              <a:buFont typeface="Wingdings" panose="05000000000000000000" pitchFamily="2" charset="2"/>
              <a:buChar char="q"/>
            </a:pPr>
            <a:r>
              <a:rPr lang="en-US" sz="1600" dirty="0"/>
              <a:t>ssh to public instance and copy the .pub file (</a:t>
            </a:r>
            <a:r>
              <a:rPr lang="en-US" sz="1600" dirty="0" err="1"/>
              <a:t>WinScp</a:t>
            </a:r>
            <a:r>
              <a:rPr lang="en-US" sz="1600" dirty="0"/>
              <a:t> or any other tool can be used to copy) and chmod 400 .pub file</a:t>
            </a:r>
          </a:p>
          <a:p>
            <a:pPr marL="285750" indent="-285750">
              <a:buFont typeface="Wingdings" panose="05000000000000000000" pitchFamily="2" charset="2"/>
              <a:buChar char="q"/>
            </a:pPr>
            <a:r>
              <a:rPr lang="en-US" sz="1600" dirty="0"/>
              <a:t>ssh to private IP of private instance from public instance (ssh –</a:t>
            </a:r>
            <a:r>
              <a:rPr lang="en-US" sz="1600" dirty="0" err="1"/>
              <a:t>i</a:t>
            </a:r>
            <a:r>
              <a:rPr lang="en-US" sz="1600" dirty="0"/>
              <a:t> **.pub ec2-user@private_ip_of_private_instance) </a:t>
            </a:r>
          </a:p>
          <a:p>
            <a:pPr marL="285750" indent="-285750">
              <a:buFont typeface="Wingdings" panose="05000000000000000000" pitchFamily="2" charset="2"/>
              <a:buChar char="q"/>
            </a:pPr>
            <a:r>
              <a:rPr lang="en-US" sz="1600" dirty="0"/>
              <a:t>wget refiff.com -&gt; Not allowed to connect to internet</a:t>
            </a:r>
          </a:p>
          <a:p>
            <a:pPr marL="285750" indent="-285750">
              <a:buFont typeface="Wingdings" panose="05000000000000000000" pitchFamily="2" charset="2"/>
              <a:buChar char="q"/>
            </a:pPr>
            <a:r>
              <a:rPr lang="en-US" sz="1600" dirty="0"/>
              <a:t>Now attached nat gateway to default route table with 0.0.0.0/0 as destination and target as nat gateway</a:t>
            </a:r>
          </a:p>
          <a:p>
            <a:pPr marL="285750" indent="-285750">
              <a:buFont typeface="Wingdings" panose="05000000000000000000" pitchFamily="2" charset="2"/>
              <a:buChar char="q"/>
            </a:pPr>
            <a:r>
              <a:rPr lang="en-US" sz="1600" dirty="0"/>
              <a:t>wget refiff.com -&gt; Allowed as traffic routed from nat </a:t>
            </a:r>
            <a:r>
              <a:rPr lang="en-US" sz="1600" dirty="0" err="1"/>
              <a:t>gatway</a:t>
            </a: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32133161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EC2 Traffic flow – Architecture - REVISIT</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24</a:t>
            </a:fld>
            <a:endParaRPr lang="en-US" dirty="0"/>
          </a:p>
        </p:txBody>
      </p:sp>
      <p:pic>
        <p:nvPicPr>
          <p:cNvPr id="5" name="Picture 4" descr="A picture containing text, screenshot, diagram, font&#10;&#10;Description automatically generated">
            <a:extLst>
              <a:ext uri="{FF2B5EF4-FFF2-40B4-BE49-F238E27FC236}">
                <a16:creationId xmlns:a16="http://schemas.microsoft.com/office/drawing/2014/main" id="{3FB45579-54AA-6465-89CB-7EAB023EEC0F}"/>
              </a:ext>
            </a:extLst>
          </p:cNvPr>
          <p:cNvPicPr>
            <a:picLocks noChangeAspect="1"/>
          </p:cNvPicPr>
          <p:nvPr/>
        </p:nvPicPr>
        <p:blipFill>
          <a:blip r:embed="rId2"/>
          <a:stretch>
            <a:fillRect/>
          </a:stretch>
        </p:blipFill>
        <p:spPr>
          <a:xfrm>
            <a:off x="929137" y="1303219"/>
            <a:ext cx="6106929" cy="4279433"/>
          </a:xfrm>
          <a:prstGeom prst="rect">
            <a:avLst/>
          </a:prstGeom>
        </p:spPr>
      </p:pic>
      <p:sp>
        <p:nvSpPr>
          <p:cNvPr id="7" name="Text Placeholder 2">
            <a:extLst>
              <a:ext uri="{FF2B5EF4-FFF2-40B4-BE49-F238E27FC236}">
                <a16:creationId xmlns:a16="http://schemas.microsoft.com/office/drawing/2014/main" id="{E6388738-5BB2-BAFC-2CC4-B90606112A22}"/>
              </a:ext>
            </a:extLst>
          </p:cNvPr>
          <p:cNvSpPr>
            <a:spLocks noGrp="1"/>
          </p:cNvSpPr>
          <p:nvPr>
            <p:ph type="body" idx="1"/>
          </p:nvPr>
        </p:nvSpPr>
        <p:spPr>
          <a:xfrm>
            <a:off x="499567" y="5821819"/>
            <a:ext cx="10694614" cy="677594"/>
          </a:xfrm>
        </p:spPr>
        <p:txBody>
          <a:bodyPr>
            <a:normAutofit/>
          </a:bodyPr>
          <a:lstStyle/>
          <a:p>
            <a:pPr marL="285750" indent="-285750">
              <a:buFont typeface="Wingdings" panose="05000000000000000000" pitchFamily="2" charset="2"/>
              <a:buChar char="q"/>
            </a:pPr>
            <a:r>
              <a:rPr lang="en-US" sz="1600" dirty="0">
                <a:solidFill>
                  <a:srgbClr val="FF0000"/>
                </a:solidFill>
              </a:rPr>
              <a:t>Don’t forget to delete things you created – EC2, NAT Gateway (wait till completion), Internet Gateway, Release Elastic IP, VPC, Security Group</a:t>
            </a: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24922778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EC2 – Placement groups - no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25</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6"/>
            <a:ext cx="10694614" cy="2339736"/>
          </a:xfrm>
        </p:spPr>
        <p:txBody>
          <a:bodyPr>
            <a:normAutofit fontScale="92500" lnSpcReduction="20000"/>
          </a:bodyPr>
          <a:lstStyle/>
          <a:p>
            <a:pPr marL="285750" indent="-285750">
              <a:buFont typeface="Wingdings" panose="05000000000000000000" pitchFamily="2" charset="2"/>
              <a:buChar char="q"/>
            </a:pPr>
            <a:r>
              <a:rPr lang="en-US" sz="1600" dirty="0"/>
              <a:t>Control EC2 placement (Search for EC2 on console -&gt; Left menu -&gt; Placement groups</a:t>
            </a:r>
          </a:p>
          <a:p>
            <a:pPr marL="285750" indent="-285750">
              <a:buFont typeface="Wingdings" panose="05000000000000000000" pitchFamily="2" charset="2"/>
              <a:buChar char="q"/>
            </a:pPr>
            <a:r>
              <a:rPr lang="en-US" sz="1600" dirty="0"/>
              <a:t>Group Strategies</a:t>
            </a:r>
          </a:p>
          <a:p>
            <a:pPr marL="800100" lvl="1" indent="-342900">
              <a:buFont typeface="Wingdings" panose="05000000000000000000" pitchFamily="2" charset="2"/>
              <a:buChar char="v"/>
            </a:pPr>
            <a:r>
              <a:rPr lang="en-US" sz="1600" i="1" dirty="0">
                <a:solidFill>
                  <a:srgbClr val="00B050"/>
                </a:solidFill>
              </a:rPr>
              <a:t>Cluster – placed in single AZ, same rack, for low latency (</a:t>
            </a:r>
            <a:r>
              <a:rPr lang="en-US" sz="1600" i="1" dirty="0">
                <a:solidFill>
                  <a:srgbClr val="FF0000"/>
                </a:solidFill>
              </a:rPr>
              <a:t>If rack fails, all instances fail). </a:t>
            </a:r>
            <a:r>
              <a:rPr lang="en-US" sz="1600" i="1" dirty="0">
                <a:solidFill>
                  <a:srgbClr val="00B050"/>
                </a:solidFill>
              </a:rPr>
              <a:t>Suitable for applications requiring extremely low network latency, like Big Data job that need to complete fast</a:t>
            </a:r>
          </a:p>
          <a:p>
            <a:pPr marL="800100" lvl="1" indent="-342900">
              <a:buFont typeface="Wingdings" panose="05000000000000000000" pitchFamily="2" charset="2"/>
              <a:buChar char="v"/>
            </a:pPr>
            <a:r>
              <a:rPr lang="en-US" sz="1600" i="1" dirty="0">
                <a:solidFill>
                  <a:srgbClr val="00B050"/>
                </a:solidFill>
              </a:rPr>
              <a:t>Spread – spread across underlying hardware (each instance in its own distinct rack) , for critical applications not impacted by hardware failure.</a:t>
            </a:r>
          </a:p>
          <a:p>
            <a:pPr marL="800100" lvl="1" indent="-342900">
              <a:buFont typeface="Wingdings" panose="05000000000000000000" pitchFamily="2" charset="2"/>
              <a:buChar char="v"/>
            </a:pPr>
            <a:r>
              <a:rPr lang="en-US" sz="1600" i="1" dirty="0">
                <a:solidFill>
                  <a:srgbClr val="00B050"/>
                </a:solidFill>
              </a:rPr>
              <a:t>Partition – spread instances across partitions – each partition represents a rack. If one rack fails that partition is failed but it's isolated from other partition, so if have replication in other partition your data will be safe suitable for replicated framework like Hadoop, Kafka</a:t>
            </a:r>
          </a:p>
          <a:p>
            <a:pPr marL="285750" indent="-285750">
              <a:buFont typeface="Wingdings" panose="05000000000000000000" pitchFamily="2" charset="2"/>
              <a:buChar char="q"/>
            </a:pPr>
            <a:r>
              <a:rPr lang="en-US" sz="1600" dirty="0"/>
              <a:t>While creating EC2 instance , there will be placement group option in Advanced section</a:t>
            </a:r>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pic>
        <p:nvPicPr>
          <p:cNvPr id="7" name="Picture 6">
            <a:extLst>
              <a:ext uri="{FF2B5EF4-FFF2-40B4-BE49-F238E27FC236}">
                <a16:creationId xmlns:a16="http://schemas.microsoft.com/office/drawing/2014/main" id="{51FB2206-390F-77EE-FC94-567C4068A02A}"/>
              </a:ext>
            </a:extLst>
          </p:cNvPr>
          <p:cNvPicPr>
            <a:picLocks noChangeAspect="1"/>
          </p:cNvPicPr>
          <p:nvPr/>
        </p:nvPicPr>
        <p:blipFill>
          <a:blip r:embed="rId2"/>
          <a:stretch>
            <a:fillRect/>
          </a:stretch>
        </p:blipFill>
        <p:spPr>
          <a:xfrm>
            <a:off x="1973005" y="3893508"/>
            <a:ext cx="6637595" cy="2339735"/>
          </a:xfrm>
          <a:prstGeom prst="rect">
            <a:avLst/>
          </a:prstGeom>
        </p:spPr>
      </p:pic>
    </p:spTree>
    <p:extLst>
      <p:ext uri="{BB962C8B-B14F-4D97-AF65-F5344CB8AC3E}">
        <p14:creationId xmlns:p14="http://schemas.microsoft.com/office/powerpoint/2010/main" val="28177640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Elastic block storage - EBs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26</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5"/>
            <a:ext cx="10694614" cy="3169679"/>
          </a:xfrm>
        </p:spPr>
        <p:txBody>
          <a:bodyPr>
            <a:normAutofit fontScale="92500" lnSpcReduction="20000"/>
          </a:bodyPr>
          <a:lstStyle/>
          <a:p>
            <a:pPr marL="285750" indent="-285750">
              <a:buFont typeface="Wingdings" panose="05000000000000000000" pitchFamily="2" charset="2"/>
              <a:buChar char="q"/>
            </a:pPr>
            <a:r>
              <a:rPr lang="en-US" sz="1600" dirty="0"/>
              <a:t>EBS is not physical drive</a:t>
            </a:r>
          </a:p>
          <a:p>
            <a:pPr marL="285750" indent="-285750">
              <a:buFont typeface="Wingdings" panose="05000000000000000000" pitchFamily="2" charset="2"/>
              <a:buChar char="q"/>
            </a:pPr>
            <a:r>
              <a:rPr lang="en-US" sz="1600" dirty="0"/>
              <a:t>EBS is network drive and can be attached to EC2 instance</a:t>
            </a:r>
          </a:p>
          <a:p>
            <a:pPr marL="285750" indent="-285750">
              <a:buFont typeface="Wingdings" panose="05000000000000000000" pitchFamily="2" charset="2"/>
              <a:buChar char="q"/>
            </a:pPr>
            <a:r>
              <a:rPr lang="en-US" sz="1600" dirty="0"/>
              <a:t>The communication to EC2 instance happens via network and is bit slow</a:t>
            </a:r>
          </a:p>
          <a:p>
            <a:pPr marL="285750" indent="-285750">
              <a:buFont typeface="Wingdings" panose="05000000000000000000" pitchFamily="2" charset="2"/>
              <a:buChar char="q"/>
            </a:pPr>
            <a:r>
              <a:rPr lang="en-US" sz="1600" dirty="0"/>
              <a:t>1 EBS volume can be attached to 1 EC2 instance at a time, though 1 EC2 instance can have multiple EBS volumes attached</a:t>
            </a:r>
          </a:p>
          <a:p>
            <a:pPr marL="285750" indent="-285750">
              <a:buFont typeface="Wingdings" panose="05000000000000000000" pitchFamily="2" charset="2"/>
              <a:buChar char="q"/>
            </a:pPr>
            <a:r>
              <a:rPr lang="en-US" sz="1600" dirty="0"/>
              <a:t>EBS is scoped to AZ. EBS created in 1 AZ can’t be attached to EC2 instance of another AZ</a:t>
            </a:r>
          </a:p>
          <a:p>
            <a:pPr marL="285750" indent="-285750">
              <a:buFont typeface="Wingdings" panose="05000000000000000000" pitchFamily="2" charset="2"/>
              <a:buChar char="q"/>
            </a:pPr>
            <a:r>
              <a:rPr lang="en-US" sz="1600" dirty="0"/>
              <a:t>EBS volume can be preserved even after deletion of instance , can be seen in storage section of EC2 instance (Storage section while launching EC2 -&gt; Advanced -&gt; Delete on Termination)</a:t>
            </a:r>
          </a:p>
          <a:p>
            <a:pPr marL="285750" indent="-285750">
              <a:buFont typeface="Wingdings" panose="05000000000000000000" pitchFamily="2" charset="2"/>
              <a:buChar char="q"/>
            </a:pPr>
            <a:r>
              <a:rPr lang="en-US" sz="1600" dirty="0"/>
              <a:t>EBS volume can be provisioned and remain unattached. Can be attached on demand (EC2 -&gt; Volumes -&gt; Create Volume)</a:t>
            </a:r>
          </a:p>
          <a:p>
            <a:pPr marL="285750" indent="-285750">
              <a:buFont typeface="Wingdings" panose="05000000000000000000" pitchFamily="2" charset="2"/>
              <a:buChar char="q"/>
            </a:pPr>
            <a:r>
              <a:rPr lang="en-US" sz="1600" dirty="0"/>
              <a:t>EBS volumes are charged above free tier, based on provisioned capacity and IOPs</a:t>
            </a: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pic>
        <p:nvPicPr>
          <p:cNvPr id="5" name="Picture 4" descr="A picture containing screenshot, text, rectangle, line&#10;&#10;Description automatically generated">
            <a:extLst>
              <a:ext uri="{FF2B5EF4-FFF2-40B4-BE49-F238E27FC236}">
                <a16:creationId xmlns:a16="http://schemas.microsoft.com/office/drawing/2014/main" id="{8F340833-1F5C-0D21-EBEB-3A7B70F921E9}"/>
              </a:ext>
            </a:extLst>
          </p:cNvPr>
          <p:cNvPicPr>
            <a:picLocks noChangeAspect="1"/>
          </p:cNvPicPr>
          <p:nvPr/>
        </p:nvPicPr>
        <p:blipFill>
          <a:blip r:embed="rId2"/>
          <a:stretch>
            <a:fillRect/>
          </a:stretch>
        </p:blipFill>
        <p:spPr>
          <a:xfrm>
            <a:off x="838200" y="4161097"/>
            <a:ext cx="4371975" cy="1914525"/>
          </a:xfrm>
          <a:prstGeom prst="rect">
            <a:avLst/>
          </a:prstGeom>
        </p:spPr>
      </p:pic>
    </p:spTree>
    <p:extLst>
      <p:ext uri="{BB962C8B-B14F-4D97-AF65-F5344CB8AC3E}">
        <p14:creationId xmlns:p14="http://schemas.microsoft.com/office/powerpoint/2010/main" val="21451913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EBS – hands-on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27</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5"/>
            <a:ext cx="10694614" cy="3872323"/>
          </a:xfrm>
        </p:spPr>
        <p:txBody>
          <a:bodyPr>
            <a:normAutofit/>
          </a:bodyPr>
          <a:lstStyle/>
          <a:p>
            <a:pPr marL="285750" indent="-285750">
              <a:buFont typeface="Wingdings" panose="05000000000000000000" pitchFamily="2" charset="2"/>
              <a:buChar char="q"/>
            </a:pPr>
            <a:r>
              <a:rPr lang="en-US" sz="1600" dirty="0"/>
              <a:t>Provision a EC2 instance</a:t>
            </a:r>
          </a:p>
          <a:p>
            <a:pPr marL="285750" indent="-285750">
              <a:buFont typeface="Wingdings" panose="05000000000000000000" pitchFamily="2" charset="2"/>
              <a:buChar char="q"/>
            </a:pPr>
            <a:r>
              <a:rPr lang="en-US" sz="1600" dirty="0"/>
              <a:t>EC2 instance -&gt; Elastic Block Store -&gt; Volume can be seen</a:t>
            </a:r>
          </a:p>
          <a:p>
            <a:pPr marL="285750" indent="-285750">
              <a:buFont typeface="Wingdings" panose="05000000000000000000" pitchFamily="2" charset="2"/>
              <a:buChar char="q"/>
            </a:pPr>
            <a:r>
              <a:rPr lang="en-US" sz="1600" dirty="0"/>
              <a:t>Delete EC2 instance and see that root volume is gone</a:t>
            </a:r>
          </a:p>
          <a:p>
            <a:pPr marL="285750" indent="-285750">
              <a:buFont typeface="Wingdings" panose="05000000000000000000" pitchFamily="2" charset="2"/>
              <a:buChar char="q"/>
            </a:pPr>
            <a:r>
              <a:rPr lang="en-US" sz="1600" dirty="0"/>
              <a:t>Provision another EC2 instance but this time, under Configure Storage Section -&gt; Advance -&gt; Set Delete on termination to No</a:t>
            </a:r>
          </a:p>
          <a:p>
            <a:pPr marL="285750" indent="-285750">
              <a:buFont typeface="Wingdings" panose="05000000000000000000" pitchFamily="2" charset="2"/>
              <a:buChar char="q"/>
            </a:pPr>
            <a:r>
              <a:rPr lang="en-US" sz="1600" dirty="0"/>
              <a:t>Delete EC2 instance and see that root volume is preserved</a:t>
            </a: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21377324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EBS –Attach vol -  hands-on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28</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4"/>
            <a:ext cx="10694614" cy="5800113"/>
          </a:xfrm>
        </p:spPr>
        <p:txBody>
          <a:bodyPr>
            <a:normAutofit/>
          </a:bodyPr>
          <a:lstStyle/>
          <a:p>
            <a:pPr marL="285750" indent="-285750">
              <a:buFont typeface="Wingdings" panose="05000000000000000000" pitchFamily="2" charset="2"/>
              <a:buChar char="q"/>
            </a:pPr>
            <a:r>
              <a:rPr lang="en-US" sz="1200" dirty="0"/>
              <a:t>Provision a EC2 instance, say ec2-ebs-1</a:t>
            </a:r>
          </a:p>
          <a:p>
            <a:pPr marL="285750" indent="-285750">
              <a:buFont typeface="Wingdings" panose="05000000000000000000" pitchFamily="2" charset="2"/>
              <a:buChar char="q"/>
            </a:pPr>
            <a:r>
              <a:rPr lang="en-US" sz="1200" dirty="0"/>
              <a:t>EC2 instance -&gt; Elastic Block Store -&gt; Volume can be seen, lets name this volume as ec2-ebs-vol-1</a:t>
            </a:r>
          </a:p>
          <a:p>
            <a:pPr marL="285750" indent="-285750">
              <a:buFont typeface="Wingdings" panose="05000000000000000000" pitchFamily="2" charset="2"/>
              <a:buChar char="q"/>
            </a:pPr>
            <a:r>
              <a:rPr lang="en-US" sz="1200" dirty="0"/>
              <a:t>Login to EC2 (ec2-ebs-1) and create a file with some content on /home/ec2-user directory</a:t>
            </a:r>
          </a:p>
          <a:p>
            <a:pPr marL="285750" indent="-285750">
              <a:buFont typeface="Wingdings" panose="05000000000000000000" pitchFamily="2" charset="2"/>
              <a:buChar char="q"/>
            </a:pPr>
            <a:r>
              <a:rPr lang="en-US" sz="1200" dirty="0"/>
              <a:t>Stop the EC2 instance and detach the volume when instance is </a:t>
            </a:r>
            <a:r>
              <a:rPr lang="en-US" sz="1200" dirty="0">
                <a:solidFill>
                  <a:srgbClr val="FF0000"/>
                </a:solidFill>
              </a:rPr>
              <a:t>stopped</a:t>
            </a:r>
            <a:r>
              <a:rPr lang="en-US" sz="1200" dirty="0"/>
              <a:t> completely, (Vol -&gt; Action -&gt; Detach Volume)(Ensure Attached resources on vol is blank)</a:t>
            </a:r>
          </a:p>
          <a:p>
            <a:pPr marL="285750" indent="-285750">
              <a:buFont typeface="Wingdings" panose="05000000000000000000" pitchFamily="2" charset="2"/>
              <a:buChar char="q"/>
            </a:pPr>
            <a:r>
              <a:rPr lang="en-US" sz="1200" dirty="0"/>
              <a:t>Provision another EC2 instance, say ec2-ebs-2 </a:t>
            </a:r>
          </a:p>
          <a:p>
            <a:pPr marL="285750" indent="-285750">
              <a:buFont typeface="Wingdings" panose="05000000000000000000" pitchFamily="2" charset="2"/>
              <a:buChar char="q"/>
            </a:pPr>
            <a:r>
              <a:rPr lang="en-US" sz="1200" dirty="0"/>
              <a:t>When instance is in Running state, attach the previous vol , i.e., vol-1 , to this ec2-instance ec2-ebs-2 (Vol -&gt; Select ec2-ebs-vol-1  -&gt; Action -&gt;Attach Volume -&gt; select newly created ec2 -&gt; select any device name)</a:t>
            </a:r>
          </a:p>
          <a:p>
            <a:pPr marL="285750" indent="-285750">
              <a:buFont typeface="Wingdings" panose="05000000000000000000" pitchFamily="2" charset="2"/>
              <a:buChar char="q"/>
            </a:pPr>
            <a:r>
              <a:rPr lang="en-US" sz="1200" dirty="0"/>
              <a:t>On EC2 -&gt; Storage , vol attachment can be confirmed</a:t>
            </a:r>
          </a:p>
          <a:p>
            <a:pPr marL="285750" indent="-285750">
              <a:buFont typeface="Wingdings" panose="05000000000000000000" pitchFamily="2" charset="2"/>
              <a:buChar char="q"/>
            </a:pPr>
            <a:r>
              <a:rPr lang="en-US" sz="1200" dirty="0"/>
              <a:t>Login to ec2-ebs-2</a:t>
            </a:r>
          </a:p>
          <a:p>
            <a:pPr marL="285750" indent="-285750">
              <a:buFont typeface="Wingdings" panose="05000000000000000000" pitchFamily="2" charset="2"/>
              <a:buChar char="q"/>
            </a:pPr>
            <a:r>
              <a:rPr lang="en-US" sz="1200" dirty="0"/>
              <a:t> Print all block devices by command </a:t>
            </a:r>
            <a:r>
              <a:rPr lang="en-US" sz="1200" dirty="0">
                <a:highlight>
                  <a:srgbClr val="FFFF00"/>
                </a:highlight>
              </a:rPr>
              <a:t>lsblk</a:t>
            </a:r>
            <a:r>
              <a:rPr lang="en-US" sz="1200" dirty="0"/>
              <a:t>, can see newly attach volume now </a:t>
            </a:r>
          </a:p>
          <a:p>
            <a:pPr marL="285750" indent="-285750">
              <a:buFont typeface="Wingdings" panose="05000000000000000000" pitchFamily="2" charset="2"/>
              <a:buChar char="q"/>
            </a:pPr>
            <a:r>
              <a:rPr lang="en-US" sz="1200" dirty="0"/>
              <a:t>Check file system type by command </a:t>
            </a:r>
            <a:r>
              <a:rPr lang="en-US" sz="1200" dirty="0">
                <a:highlight>
                  <a:srgbClr val="FFFF00"/>
                </a:highlight>
              </a:rPr>
              <a:t>lsblk –f</a:t>
            </a:r>
            <a:r>
              <a:rPr lang="en-US" sz="1200" b="1" dirty="0">
                <a:highlight>
                  <a:srgbClr val="FFFF00"/>
                </a:highlight>
              </a:rPr>
              <a:t> , </a:t>
            </a:r>
            <a:r>
              <a:rPr lang="en-US" sz="1200" dirty="0"/>
              <a:t>mostly file system would be </a:t>
            </a:r>
            <a:r>
              <a:rPr lang="en-US" sz="1200" dirty="0" err="1"/>
              <a:t>xfs</a:t>
            </a:r>
            <a:r>
              <a:rPr lang="en-US" sz="1200" dirty="0"/>
              <a:t> (High Performance scalable file system) (There are some other types like EXT4)</a:t>
            </a:r>
          </a:p>
          <a:p>
            <a:pPr marL="285750" indent="-285750">
              <a:buFont typeface="Wingdings" panose="05000000000000000000" pitchFamily="2" charset="2"/>
              <a:buChar char="q"/>
            </a:pPr>
            <a:r>
              <a:rPr lang="en-US" sz="1200" dirty="0"/>
              <a:t>Let’s mount this file system – run following commands</a:t>
            </a:r>
          </a:p>
          <a:p>
            <a:r>
              <a:rPr lang="en-US" sz="1050" dirty="0"/>
              <a:t>	sudo mkdir /</a:t>
            </a:r>
            <a:r>
              <a:rPr lang="en-US" sz="1050" dirty="0" err="1"/>
              <a:t>mnt</a:t>
            </a:r>
            <a:r>
              <a:rPr lang="en-US" sz="1050" dirty="0"/>
              <a:t>/</a:t>
            </a:r>
            <a:r>
              <a:rPr lang="en-US" sz="1050" dirty="0" err="1"/>
              <a:t>old_machine</a:t>
            </a:r>
            <a:endParaRPr lang="en-US" sz="1050" dirty="0"/>
          </a:p>
          <a:p>
            <a:r>
              <a:rPr lang="en-US" sz="1050" dirty="0"/>
              <a:t>	sudo mount /dev/xvdb1 /</a:t>
            </a:r>
            <a:r>
              <a:rPr lang="en-US" sz="1050" dirty="0" err="1"/>
              <a:t>mnt</a:t>
            </a:r>
            <a:r>
              <a:rPr lang="en-US" sz="1050" dirty="0"/>
              <a:t>/</a:t>
            </a:r>
            <a:r>
              <a:rPr lang="en-US" sz="1050" dirty="0" err="1"/>
              <a:t>old_machine</a:t>
            </a:r>
            <a:r>
              <a:rPr lang="en-US" sz="1050" dirty="0"/>
              <a:t>/ -t </a:t>
            </a:r>
            <a:r>
              <a:rPr lang="en-US" sz="1050" dirty="0" err="1"/>
              <a:t>xfs</a:t>
            </a:r>
            <a:r>
              <a:rPr lang="en-US" sz="1050" dirty="0"/>
              <a:t> (If this gives error, debug by following command)</a:t>
            </a:r>
          </a:p>
          <a:p>
            <a:r>
              <a:rPr lang="en-US" sz="1050" dirty="0"/>
              <a:t>                      sudo </a:t>
            </a:r>
            <a:r>
              <a:rPr lang="en-US" sz="1050" dirty="0" err="1"/>
              <a:t>dmesg</a:t>
            </a:r>
            <a:r>
              <a:rPr lang="en-US" sz="1050" dirty="0"/>
              <a:t> | tail (might indicate duplicate UUID error, to ignore check , run following)</a:t>
            </a:r>
          </a:p>
          <a:p>
            <a:r>
              <a:rPr lang="en-US" sz="1050" dirty="0"/>
              <a:t>	sudo mount –o </a:t>
            </a:r>
            <a:r>
              <a:rPr lang="en-US" sz="1050" dirty="0" err="1"/>
              <a:t>nouuid</a:t>
            </a:r>
            <a:r>
              <a:rPr lang="en-US" sz="1050" dirty="0"/>
              <a:t> /dev/xvdb1 /</a:t>
            </a:r>
            <a:r>
              <a:rPr lang="en-US" sz="1050" dirty="0" err="1"/>
              <a:t>mnt</a:t>
            </a:r>
            <a:r>
              <a:rPr lang="en-US" sz="1050" dirty="0"/>
              <a:t>/</a:t>
            </a:r>
            <a:r>
              <a:rPr lang="en-US" sz="1050" dirty="0" err="1"/>
              <a:t>old_machine</a:t>
            </a:r>
            <a:r>
              <a:rPr lang="en-US" sz="1050" dirty="0"/>
              <a:t>/ -t </a:t>
            </a:r>
            <a:r>
              <a:rPr lang="en-US" sz="1050" dirty="0" err="1"/>
              <a:t>xfs</a:t>
            </a:r>
            <a:endParaRPr lang="en-US" sz="1050" dirty="0"/>
          </a:p>
          <a:p>
            <a:r>
              <a:rPr lang="en-US" sz="1050" dirty="0"/>
              <a:t>	cd /</a:t>
            </a:r>
            <a:r>
              <a:rPr lang="en-US" sz="1050" dirty="0" err="1"/>
              <a:t>mnt</a:t>
            </a:r>
            <a:r>
              <a:rPr lang="en-US" sz="1050" dirty="0"/>
              <a:t>/</a:t>
            </a:r>
            <a:r>
              <a:rPr lang="en-US" sz="1050" dirty="0" err="1"/>
              <a:t>old_machine</a:t>
            </a:r>
            <a:r>
              <a:rPr lang="en-US" sz="1050" dirty="0"/>
              <a:t>/home/ec2-user (and verify previous file)</a:t>
            </a:r>
          </a:p>
          <a:p>
            <a:pPr marL="285750" indent="-285750">
              <a:buFont typeface="Wingdings" panose="05000000000000000000" pitchFamily="2" charset="2"/>
              <a:buChar char="q"/>
            </a:pPr>
            <a:r>
              <a:rPr lang="en-US" sz="1200" dirty="0">
                <a:solidFill>
                  <a:srgbClr val="FF0000"/>
                </a:solidFill>
              </a:rPr>
              <a:t>Don’t forget to terminate EC2 instances and volumes created</a:t>
            </a:r>
          </a:p>
          <a:p>
            <a:endParaRPr lang="en-US" sz="1200" dirty="0"/>
          </a:p>
          <a:p>
            <a:endParaRPr lang="en-US" sz="1200" dirty="0"/>
          </a:p>
          <a:p>
            <a:endParaRPr lang="en-US" sz="1600" b="1" dirty="0">
              <a:highlight>
                <a:srgbClr val="FFFF00"/>
              </a:highlight>
            </a:endParaRP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32593909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EBS Snapshots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29</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5"/>
            <a:ext cx="10694614" cy="5020183"/>
          </a:xfrm>
        </p:spPr>
        <p:txBody>
          <a:bodyPr>
            <a:normAutofit/>
          </a:bodyPr>
          <a:lstStyle/>
          <a:p>
            <a:pPr marL="285750" indent="-285750">
              <a:lnSpc>
                <a:spcPct val="110000"/>
              </a:lnSpc>
              <a:buFont typeface="Wingdings" panose="05000000000000000000" pitchFamily="2" charset="2"/>
              <a:buChar char="q"/>
            </a:pPr>
            <a:r>
              <a:rPr lang="en-US" sz="1600" dirty="0"/>
              <a:t>EBS Snapshots are a point-in-time copy of your data, and can be used to enable disaster recovery, migrate data across regions and accounts</a:t>
            </a:r>
          </a:p>
          <a:p>
            <a:pPr marL="285750" indent="-285750">
              <a:lnSpc>
                <a:spcPct val="110000"/>
              </a:lnSpc>
              <a:buFont typeface="Wingdings" panose="05000000000000000000" pitchFamily="2" charset="2"/>
              <a:buChar char="q"/>
            </a:pPr>
            <a:r>
              <a:rPr lang="en-US" sz="1600" dirty="0"/>
              <a:t>Incremental – only backup changed blocks</a:t>
            </a:r>
          </a:p>
          <a:p>
            <a:pPr marL="285750" indent="-285750">
              <a:lnSpc>
                <a:spcPct val="110000"/>
              </a:lnSpc>
              <a:buFont typeface="Wingdings" panose="05000000000000000000" pitchFamily="2" charset="2"/>
              <a:buChar char="q"/>
            </a:pPr>
            <a:r>
              <a:rPr lang="en-US" sz="1600" dirty="0"/>
              <a:t>Stored on S3 to which user don’t have access</a:t>
            </a:r>
          </a:p>
          <a:p>
            <a:pPr marL="285750" indent="-285750">
              <a:buFont typeface="Wingdings" panose="05000000000000000000" pitchFamily="2" charset="2"/>
              <a:buChar char="q"/>
            </a:pPr>
            <a:r>
              <a:rPr lang="en-US" sz="1600" dirty="0"/>
              <a:t>The snapshots can be taken when volume is attached to EC2 instance but recommended to detach it (not root)</a:t>
            </a:r>
          </a:p>
          <a:p>
            <a:pPr marL="285750" indent="-285750">
              <a:buFont typeface="Wingdings" panose="05000000000000000000" pitchFamily="2" charset="2"/>
              <a:buChar char="q"/>
            </a:pPr>
            <a:r>
              <a:rPr lang="en-US" sz="1600" dirty="0"/>
              <a:t>The snapshot can be copied across AZs and Regions and then can be restored to EBS volume in another AZ or Region, to attach to EC2 instance there</a:t>
            </a:r>
          </a:p>
          <a:p>
            <a:pPr marL="285750" indent="-285750">
              <a:buFont typeface="Wingdings" panose="05000000000000000000" pitchFamily="2" charset="2"/>
              <a:buChar char="q"/>
            </a:pPr>
            <a:r>
              <a:rPr lang="en-US" sz="1600" dirty="0"/>
              <a:t>Thus, the data can be transferred to another AZ or regions.  Useful for Disaster Recovery</a:t>
            </a:r>
          </a:p>
          <a:p>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27678676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6196479" cy="517664"/>
          </a:xfrm>
        </p:spPr>
        <p:txBody>
          <a:bodyPr>
            <a:normAutofit/>
          </a:bodyPr>
          <a:lstStyle/>
          <a:p>
            <a:r>
              <a:rPr lang="en-US" sz="2400" dirty="0"/>
              <a:t>Create few useful things</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566944" y="824808"/>
            <a:ext cx="10450680" cy="5316016"/>
          </a:xfrm>
        </p:spPr>
        <p:txBody>
          <a:bodyPr>
            <a:normAutofit/>
          </a:bodyPr>
          <a:lstStyle/>
          <a:p>
            <a:pPr marL="285750" indent="-285750">
              <a:buFont typeface="Wingdings" panose="05000000000000000000" pitchFamily="2" charset="2"/>
              <a:buChar char="q"/>
            </a:pPr>
            <a:r>
              <a:rPr lang="en-US" sz="1800" dirty="0"/>
              <a:t>You logged in as root user</a:t>
            </a:r>
          </a:p>
          <a:p>
            <a:pPr marL="285750" indent="-285750">
              <a:buFont typeface="Wingdings" panose="05000000000000000000" pitchFamily="2" charset="2"/>
              <a:buChar char="q"/>
            </a:pPr>
            <a:r>
              <a:rPr lang="en-US" sz="1800" dirty="0"/>
              <a:t>Your account is &lt;5abc691cyz46&gt;</a:t>
            </a:r>
          </a:p>
          <a:p>
            <a:pPr marL="285750" indent="-285750">
              <a:buFont typeface="Wingdings" panose="05000000000000000000" pitchFamily="2" charset="2"/>
              <a:buChar char="q"/>
            </a:pPr>
            <a:r>
              <a:rPr lang="en-US" sz="1800" dirty="0"/>
              <a:t>On top right menu, click on Security Credentials and assign MFA device</a:t>
            </a:r>
          </a:p>
          <a:p>
            <a:pPr marL="285750" indent="-285750">
              <a:buFont typeface="Wingdings" panose="05000000000000000000" pitchFamily="2" charset="2"/>
              <a:buChar char="q"/>
            </a:pPr>
            <a:r>
              <a:rPr lang="en-US" sz="1800" dirty="0"/>
              <a:t>Click on ‘account’ on top right menu</a:t>
            </a:r>
          </a:p>
          <a:p>
            <a:pPr marL="285750" indent="-285750">
              <a:buFont typeface="Wingdings" panose="05000000000000000000" pitchFamily="2" charset="2"/>
              <a:buChar char="q"/>
            </a:pPr>
            <a:r>
              <a:rPr lang="en-US" sz="1800" dirty="0"/>
              <a:t>Check if ‘IAM user and role access to Billing information’ is activated</a:t>
            </a:r>
          </a:p>
          <a:p>
            <a:pPr marL="285750" indent="-285750">
              <a:buFont typeface="Wingdings" panose="05000000000000000000" pitchFamily="2" charset="2"/>
              <a:buChar char="q"/>
            </a:pPr>
            <a:r>
              <a:rPr lang="en-US" sz="1800" dirty="0"/>
              <a:t>Set Billing Preferences from left menu setting email id for notification</a:t>
            </a:r>
          </a:p>
          <a:p>
            <a:pPr marL="285750" indent="-285750">
              <a:buFont typeface="Wingdings" panose="05000000000000000000" pitchFamily="2" charset="2"/>
              <a:buChar char="q"/>
            </a:pPr>
            <a:r>
              <a:rPr lang="en-US" sz="1800" dirty="0"/>
              <a:t>Also click on Budget on left menu and set monthly budget</a:t>
            </a:r>
          </a:p>
          <a:p>
            <a:pPr marL="285750" indent="-285750">
              <a:buFont typeface="Wingdings" panose="05000000000000000000" pitchFamily="2" charset="2"/>
              <a:buChar char="q"/>
            </a:pPr>
            <a:r>
              <a:rPr lang="en-US" sz="1800" dirty="0"/>
              <a:t>Get IAM -&gt; on right box create account alias for easy URL to sign in</a:t>
            </a:r>
          </a:p>
          <a:p>
            <a:endParaRPr lang="en-US" dirty="0"/>
          </a:p>
          <a:p>
            <a:endParaRPr lang="en-US" dirty="0"/>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a:t>
            </a:fld>
            <a:endParaRPr lang="en-US" dirty="0"/>
          </a:p>
        </p:txBody>
      </p:sp>
    </p:spTree>
    <p:extLst>
      <p:ext uri="{BB962C8B-B14F-4D97-AF65-F5344CB8AC3E}">
        <p14:creationId xmlns:p14="http://schemas.microsoft.com/office/powerpoint/2010/main" val="2761469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EBS Snapshots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30</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5"/>
            <a:ext cx="10694614" cy="5620819"/>
          </a:xfrm>
        </p:spPr>
        <p:txBody>
          <a:bodyPr>
            <a:normAutofit fontScale="92500"/>
          </a:bodyPr>
          <a:lstStyle/>
          <a:p>
            <a:pPr marL="285750" indent="-285750">
              <a:buFont typeface="Wingdings" panose="05000000000000000000" pitchFamily="2" charset="2"/>
              <a:buChar char="q"/>
            </a:pPr>
            <a:r>
              <a:rPr lang="en-US" sz="1600" dirty="0"/>
              <a:t>Create EC2 instance, say ec2-ebs-ss-1, with storage configured as </a:t>
            </a:r>
            <a:r>
              <a:rPr lang="en-US" sz="1600" dirty="0">
                <a:highlight>
                  <a:srgbClr val="FFFF00"/>
                </a:highlight>
              </a:rPr>
              <a:t>Delete on Termination set to No</a:t>
            </a:r>
          </a:p>
          <a:p>
            <a:pPr marL="285750" indent="-285750">
              <a:buFont typeface="Wingdings" panose="05000000000000000000" pitchFamily="2" charset="2"/>
              <a:buChar char="q"/>
            </a:pPr>
            <a:r>
              <a:rPr lang="en-US" sz="1600" dirty="0"/>
              <a:t>EC2 instance -&gt;  Volume can be seen, lets name this volume as ec2-ebs-ss-vol-1</a:t>
            </a:r>
          </a:p>
          <a:p>
            <a:pPr marL="285750" indent="-285750">
              <a:buFont typeface="Wingdings" panose="05000000000000000000" pitchFamily="2" charset="2"/>
              <a:buChar char="q"/>
            </a:pPr>
            <a:r>
              <a:rPr lang="en-US" sz="1600" dirty="0"/>
              <a:t>Once instance is in Running state, login and create one file with some content</a:t>
            </a:r>
          </a:p>
          <a:p>
            <a:pPr marL="285750" indent="-285750">
              <a:buFont typeface="Wingdings" panose="05000000000000000000" pitchFamily="2" charset="2"/>
              <a:buChar char="q"/>
            </a:pPr>
            <a:r>
              <a:rPr lang="en-US" sz="1600" dirty="0"/>
              <a:t>Terminate instance, but vol can be seen, because Delete on Terminate is No</a:t>
            </a:r>
          </a:p>
          <a:p>
            <a:pPr marL="285750" indent="-285750">
              <a:buFont typeface="Wingdings" panose="05000000000000000000" pitchFamily="2" charset="2"/>
              <a:buChar char="q"/>
            </a:pPr>
            <a:r>
              <a:rPr lang="en-US" sz="1600" dirty="0"/>
              <a:t>Volume -&gt; Action -&gt; Create Snapshots, say ec2-ebs-ss-1</a:t>
            </a:r>
          </a:p>
          <a:p>
            <a:pPr marL="285750" indent="-285750">
              <a:buFont typeface="Wingdings" panose="05000000000000000000" pitchFamily="2" charset="2"/>
              <a:buChar char="q"/>
            </a:pPr>
            <a:r>
              <a:rPr lang="en-US" sz="1600" dirty="0"/>
              <a:t>Wait for snapshot to be in ‘Available’ state</a:t>
            </a:r>
          </a:p>
          <a:p>
            <a:pPr marL="285750" indent="-285750">
              <a:buFont typeface="Wingdings" panose="05000000000000000000" pitchFamily="2" charset="2"/>
              <a:buChar char="q"/>
            </a:pPr>
            <a:r>
              <a:rPr lang="en-US" sz="1600" dirty="0"/>
              <a:t>Delete the volume now</a:t>
            </a:r>
          </a:p>
          <a:p>
            <a:pPr marL="285750" indent="-285750">
              <a:buFont typeface="Wingdings" panose="05000000000000000000" pitchFamily="2" charset="2"/>
              <a:buChar char="q"/>
            </a:pPr>
            <a:r>
              <a:rPr lang="en-US" sz="1600" dirty="0"/>
              <a:t>EC2 -&gt; Snapshots and list snapshot ec2-ebs-ss-1</a:t>
            </a:r>
          </a:p>
          <a:p>
            <a:pPr marL="285750" indent="-285750">
              <a:buFont typeface="Wingdings" panose="05000000000000000000" pitchFamily="2" charset="2"/>
              <a:buChar char="q"/>
            </a:pPr>
            <a:r>
              <a:rPr lang="en-US" sz="1600" dirty="0"/>
              <a:t>Action - &gt; Create Vol from Snapshot  (keep all default values, for all fields) (Select/Note AZ while creating volume)</a:t>
            </a:r>
          </a:p>
          <a:p>
            <a:pPr marL="285750" indent="-285750">
              <a:buFont typeface="Wingdings" panose="05000000000000000000" pitchFamily="2" charset="2"/>
              <a:buChar char="q"/>
            </a:pPr>
            <a:r>
              <a:rPr lang="en-US" sz="1600" dirty="0"/>
              <a:t>Name this volume as ec2-ebs-ss-vol-2</a:t>
            </a:r>
          </a:p>
          <a:p>
            <a:pPr marL="285750" indent="-285750">
              <a:buFont typeface="Wingdings" panose="05000000000000000000" pitchFamily="2" charset="2"/>
              <a:buChar char="q"/>
            </a:pPr>
            <a:r>
              <a:rPr lang="en-US" sz="1600" dirty="0"/>
              <a:t>Create another EC2 instance, in same AZ as volume, say ec2-ebs-ss-2 and wait for it to be in Running state</a:t>
            </a:r>
          </a:p>
          <a:p>
            <a:pPr marL="285750" indent="-285750">
              <a:buFont typeface="Wingdings" panose="05000000000000000000" pitchFamily="2" charset="2"/>
              <a:buChar char="q"/>
            </a:pPr>
            <a:r>
              <a:rPr lang="en-US" sz="1600" dirty="0"/>
              <a:t>Attach newly created volume, i.e., ec2-ebs-ss-vol-2, to new ec2 instance i.e., ec2-ebs-ss-2</a:t>
            </a:r>
          </a:p>
          <a:p>
            <a:pPr marL="285750" indent="-285750">
              <a:buFont typeface="Wingdings" panose="05000000000000000000" pitchFamily="2" charset="2"/>
              <a:buChar char="q"/>
            </a:pPr>
            <a:r>
              <a:rPr lang="en-US" sz="1600" dirty="0"/>
              <a:t>Follow same process, as we did on previous Hands on to mount volume and see , previously created data (file)</a:t>
            </a:r>
          </a:p>
          <a:p>
            <a:pPr marL="285750" indent="-285750">
              <a:buFont typeface="Wingdings" panose="05000000000000000000" pitchFamily="2" charset="2"/>
              <a:buChar char="q"/>
            </a:pPr>
            <a:r>
              <a:rPr lang="en-US" sz="1600" dirty="0">
                <a:highlight>
                  <a:srgbClr val="FFFF00"/>
                </a:highlight>
              </a:rPr>
              <a:t>Also copy snapshots to other region, create volumes from snapshots in other region, create ec2, attach volume and see the data in other regions</a:t>
            </a:r>
          </a:p>
          <a:p>
            <a:pPr marL="285750" indent="-285750">
              <a:buFont typeface="Wingdings" panose="05000000000000000000" pitchFamily="2" charset="2"/>
              <a:buChar char="q"/>
            </a:pPr>
            <a:r>
              <a:rPr lang="en-US" sz="1600" dirty="0">
                <a:solidFill>
                  <a:srgbClr val="FF0000"/>
                </a:solidFill>
              </a:rPr>
              <a:t>Don’t forget to terminate EC2 instances and snapshots and volumes created</a:t>
            </a:r>
          </a:p>
          <a:p>
            <a:pPr marL="285750" indent="-285750">
              <a:buFont typeface="Wingdings" panose="05000000000000000000" pitchFamily="2" charset="2"/>
              <a:buChar char="q"/>
            </a:pPr>
            <a:endParaRPr lang="en-US" sz="1600" dirty="0">
              <a:highlight>
                <a:srgbClr val="FFFF00"/>
              </a:highlight>
            </a:endParaRPr>
          </a:p>
          <a:p>
            <a:pPr marL="285750" indent="-285750">
              <a:buFont typeface="Wingdings" panose="05000000000000000000" pitchFamily="2" charset="2"/>
              <a:buChar char="q"/>
            </a:pPr>
            <a:endParaRPr lang="en-US" sz="1600" dirty="0"/>
          </a:p>
          <a:p>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18068080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330374" cy="517664"/>
          </a:xfrm>
        </p:spPr>
        <p:txBody>
          <a:bodyPr>
            <a:normAutofit/>
          </a:bodyPr>
          <a:lstStyle/>
          <a:p>
            <a:r>
              <a:rPr lang="en-US" sz="2400" dirty="0"/>
              <a:t>AMI – Amazon machine image</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31</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4"/>
            <a:ext cx="10694614" cy="5421991"/>
          </a:xfrm>
        </p:spPr>
        <p:txBody>
          <a:bodyPr>
            <a:normAutofit/>
          </a:bodyPr>
          <a:lstStyle/>
          <a:p>
            <a:pPr marL="285750" indent="-285750">
              <a:buFont typeface="Wingdings" panose="05000000000000000000" pitchFamily="2" charset="2"/>
              <a:buChar char="q"/>
            </a:pPr>
            <a:r>
              <a:rPr lang="en-US" sz="1600" dirty="0"/>
              <a:t>Machine image is like a blueprint of machine, from which machine, specifically ec2 instances can be recreated</a:t>
            </a:r>
          </a:p>
          <a:p>
            <a:pPr marL="285750" indent="-285750">
              <a:buFont typeface="Wingdings" panose="05000000000000000000" pitchFamily="2" charset="2"/>
              <a:buChar char="q"/>
            </a:pPr>
            <a:r>
              <a:rPr lang="en-US" sz="1600" dirty="0"/>
              <a:t>When you create ec2 instances , you are already creating those from images</a:t>
            </a:r>
          </a:p>
          <a:p>
            <a:pPr marL="285750" indent="-285750">
              <a:buFont typeface="Wingdings" panose="05000000000000000000" pitchFamily="2" charset="2"/>
              <a:buChar char="q"/>
            </a:pPr>
            <a:r>
              <a:rPr lang="en-US" sz="1600" dirty="0"/>
              <a:t>You can customize ec2 instance and can image it and save it, to latter creating ec2 instances from it</a:t>
            </a:r>
          </a:p>
          <a:p>
            <a:pPr marL="285750" indent="-285750">
              <a:buFont typeface="Wingdings" panose="05000000000000000000" pitchFamily="2" charset="2"/>
              <a:buChar char="q"/>
            </a:pPr>
            <a:r>
              <a:rPr lang="en-US" sz="1600" dirty="0"/>
              <a:t>The image can again be transferred across regions</a:t>
            </a:r>
          </a:p>
          <a:p>
            <a:r>
              <a:rPr lang="en-US" sz="1800" dirty="0">
                <a:highlight>
                  <a:srgbClr val="FFFF00"/>
                </a:highlight>
              </a:rPr>
              <a:t>Hand-ON</a:t>
            </a:r>
          </a:p>
          <a:p>
            <a:pPr marL="285750" indent="-285750">
              <a:buFont typeface="Wingdings" panose="05000000000000000000" pitchFamily="2" charset="2"/>
              <a:buChar char="q"/>
            </a:pPr>
            <a:r>
              <a:rPr lang="en-US" sz="1600" dirty="0"/>
              <a:t>Create an ec2 instance, with user data bootstrapping by only installing Apache Server (ignoring last line from code/ec2-bootstrap.sh)</a:t>
            </a:r>
          </a:p>
          <a:p>
            <a:pPr marL="285750" indent="-285750">
              <a:buFont typeface="Wingdings" panose="05000000000000000000" pitchFamily="2" charset="2"/>
              <a:buChar char="q"/>
            </a:pPr>
            <a:r>
              <a:rPr lang="en-US" sz="1600" dirty="0"/>
              <a:t>Wait for ec2 instance to be in running state and then launch public IP. It will display home page of Apache or a massage displaying – ‘It works!’ (can take bit of time)</a:t>
            </a:r>
          </a:p>
          <a:p>
            <a:pPr marL="285750" indent="-285750">
              <a:buFont typeface="Wingdings" panose="05000000000000000000" pitchFamily="2" charset="2"/>
              <a:buChar char="q"/>
            </a:pPr>
            <a:r>
              <a:rPr lang="en-US" sz="1600" dirty="0"/>
              <a:t>Select ec2 instance -&gt; Action -&gt; Image and templates -&gt; Create Image</a:t>
            </a:r>
          </a:p>
          <a:p>
            <a:pPr marL="285750" indent="-285750">
              <a:buFont typeface="Wingdings" panose="05000000000000000000" pitchFamily="2" charset="2"/>
              <a:buChar char="q"/>
            </a:pPr>
            <a:r>
              <a:rPr lang="en-US" sz="1600" dirty="0"/>
              <a:t>On left Menu -&gt; AMI and AMI will be listed. Wait for status to be in ‘Available’. Then Launch instance from AMI. While launching paste the first and last line from code/ec2-bootstrap.sh (#!/bin/bash and last line)</a:t>
            </a:r>
          </a:p>
          <a:p>
            <a:pPr marL="285750" indent="-285750">
              <a:buFont typeface="Wingdings" panose="05000000000000000000" pitchFamily="2" charset="2"/>
              <a:buChar char="q"/>
            </a:pPr>
            <a:r>
              <a:rPr lang="en-US" sz="1600" dirty="0"/>
              <a:t>After ec2 comes in Running state, launch public IP in browser and see the index page. The apache server installation was available on AMI, and we didn’t install it on ec2</a:t>
            </a: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30429965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571966" y="140528"/>
            <a:ext cx="7330374" cy="517664"/>
          </a:xfrm>
        </p:spPr>
        <p:txBody>
          <a:bodyPr>
            <a:normAutofit/>
          </a:bodyPr>
          <a:lstStyle/>
          <a:p>
            <a:r>
              <a:rPr lang="en-US" sz="2400" dirty="0"/>
              <a:t>Instance store (no hands-on)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32</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4"/>
            <a:ext cx="10694614" cy="5421991"/>
          </a:xfrm>
        </p:spPr>
        <p:txBody>
          <a:bodyPr>
            <a:normAutofit/>
          </a:bodyPr>
          <a:lstStyle/>
          <a:p>
            <a:pPr marL="285750" indent="-285750">
              <a:buFont typeface="Wingdings" panose="05000000000000000000" pitchFamily="2" charset="2"/>
              <a:buChar char="q"/>
            </a:pPr>
            <a:r>
              <a:rPr lang="en-US" sz="1800" dirty="0"/>
              <a:t>EBS is network storage and has limited performance</a:t>
            </a:r>
          </a:p>
          <a:p>
            <a:pPr marL="285750" indent="-285750">
              <a:buFont typeface="Wingdings" panose="05000000000000000000" pitchFamily="2" charset="2"/>
              <a:buChar char="q"/>
            </a:pPr>
            <a:r>
              <a:rPr lang="en-US" sz="1800" dirty="0"/>
              <a:t>For high performance, we need physical storage (hardware disk) , attached to ec2 (very high IOPs) </a:t>
            </a:r>
          </a:p>
          <a:p>
            <a:pPr marL="285750" indent="-285750">
              <a:buFont typeface="Wingdings" panose="05000000000000000000" pitchFamily="2" charset="2"/>
              <a:buChar char="q"/>
            </a:pPr>
            <a:r>
              <a:rPr lang="en-US" sz="1800" dirty="0"/>
              <a:t>Such hardware disks are available with AWS, and can be attached to instance (mostly ec2 flavors comes with instance storage) (Launch Instance -&gt; Select AMI -&gt; Community AMI -&gt; on left menu choose Root Device type as Instance Store)</a:t>
            </a:r>
          </a:p>
          <a:p>
            <a:pPr marL="285750" indent="-285750">
              <a:buFont typeface="Wingdings" panose="05000000000000000000" pitchFamily="2" charset="2"/>
              <a:buChar char="q"/>
            </a:pPr>
            <a:r>
              <a:rPr lang="en-US" sz="1800" dirty="0"/>
              <a:t>These deliver better I/O , throughput, better performance</a:t>
            </a:r>
          </a:p>
          <a:p>
            <a:pPr marL="285750" indent="-285750">
              <a:buFont typeface="Wingdings" panose="05000000000000000000" pitchFamily="2" charset="2"/>
              <a:buChar char="q"/>
            </a:pPr>
            <a:r>
              <a:rPr lang="en-US" sz="1800" dirty="0"/>
              <a:t>But they are ephemeral in nature and data is lost when instance is stopped (but is retained when instance is rebooted)</a:t>
            </a:r>
          </a:p>
          <a:p>
            <a:pPr marL="285750" indent="-285750">
              <a:buFont typeface="Wingdings" panose="05000000000000000000" pitchFamily="2" charset="2"/>
              <a:buChar char="q"/>
            </a:pPr>
            <a:r>
              <a:rPr lang="en-US" sz="1800" dirty="0"/>
              <a:t>These are good for caching , huge computations which require temp space , buffer</a:t>
            </a:r>
          </a:p>
          <a:p>
            <a:pPr marL="285750" indent="-285750">
              <a:buFont typeface="Wingdings" panose="05000000000000000000" pitchFamily="2" charset="2"/>
              <a:buChar char="q"/>
            </a:pPr>
            <a:r>
              <a:rPr lang="en-US" sz="1800" dirty="0"/>
              <a:t>Its user responsibility to back it up and replicate</a:t>
            </a:r>
          </a:p>
          <a:p>
            <a:pPr marL="285750" indent="-285750">
              <a:buFont typeface="Wingdings" panose="05000000000000000000" pitchFamily="2" charset="2"/>
              <a:buChar char="q"/>
            </a:pPr>
            <a:r>
              <a:rPr lang="en-US" sz="1800" dirty="0"/>
              <a:t>In case EC2 instance fails, there would be data loss</a:t>
            </a: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35321867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5" y="140528"/>
            <a:ext cx="7330374" cy="517664"/>
          </a:xfrm>
        </p:spPr>
        <p:txBody>
          <a:bodyPr>
            <a:normAutofit/>
          </a:bodyPr>
          <a:lstStyle/>
          <a:p>
            <a:r>
              <a:rPr lang="en-US" sz="2400" dirty="0"/>
              <a:t>Scalability</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33</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4"/>
            <a:ext cx="10694614" cy="5421991"/>
          </a:xfrm>
        </p:spPr>
        <p:txBody>
          <a:bodyPr>
            <a:normAutofit/>
          </a:bodyPr>
          <a:lstStyle/>
          <a:p>
            <a:pPr marL="285750" indent="-285750">
              <a:buFont typeface="Wingdings" panose="05000000000000000000" pitchFamily="2" charset="2"/>
              <a:buChar char="q"/>
            </a:pPr>
            <a:r>
              <a:rPr lang="en-US" sz="1800" dirty="0"/>
              <a:t>Ability to handle more load , 2 types of scalability on cloud - </a:t>
            </a:r>
          </a:p>
          <a:p>
            <a:pPr marL="285750" indent="-285750">
              <a:buFont typeface="Wingdings" panose="05000000000000000000" pitchFamily="2" charset="2"/>
              <a:buChar char="q"/>
            </a:pPr>
            <a:r>
              <a:rPr lang="en-US" sz="1800" i="1" dirty="0">
                <a:highlight>
                  <a:srgbClr val="FFFF00"/>
                </a:highlight>
              </a:rPr>
              <a:t>Vertical</a:t>
            </a:r>
            <a:r>
              <a:rPr lang="en-US" sz="1800" dirty="0"/>
              <a:t> – Increase size of instance, like from t2.micro to t2.large</a:t>
            </a:r>
          </a:p>
          <a:p>
            <a:pPr marL="285750" indent="-285750">
              <a:buFont typeface="Wingdings" panose="05000000000000000000" pitchFamily="2" charset="2"/>
              <a:buChar char="q"/>
            </a:pPr>
            <a:r>
              <a:rPr lang="en-US" sz="1800" dirty="0"/>
              <a:t>Most common in use cases like older generation databases, which were kind of operating from one machine</a:t>
            </a:r>
          </a:p>
          <a:p>
            <a:pPr marL="285750" indent="-285750">
              <a:buFont typeface="Wingdings" panose="05000000000000000000" pitchFamily="2" charset="2"/>
              <a:buChar char="q"/>
            </a:pPr>
            <a:r>
              <a:rPr lang="en-US" sz="1800" dirty="0"/>
              <a:t>But there is limit to which a hardware can scale</a:t>
            </a:r>
          </a:p>
          <a:p>
            <a:pPr marL="285750" indent="-285750">
              <a:buFont typeface="Wingdings" panose="05000000000000000000" pitchFamily="2" charset="2"/>
              <a:buChar char="q"/>
            </a:pPr>
            <a:r>
              <a:rPr lang="en-US" sz="1800" dirty="0">
                <a:highlight>
                  <a:srgbClr val="FFFF00"/>
                </a:highlight>
              </a:rPr>
              <a:t>Horizontal</a:t>
            </a:r>
            <a:r>
              <a:rPr lang="en-US" sz="1800" dirty="0"/>
              <a:t> – Instead of size, the number of instances are increased. </a:t>
            </a:r>
          </a:p>
          <a:p>
            <a:pPr marL="285750" indent="-285750">
              <a:buFont typeface="Wingdings" panose="05000000000000000000" pitchFamily="2" charset="2"/>
              <a:buChar char="q"/>
            </a:pPr>
            <a:r>
              <a:rPr lang="en-US" sz="1800" dirty="0"/>
              <a:t>This is more common for modern applications and super easy to achieve on AWS. </a:t>
            </a:r>
          </a:p>
          <a:p>
            <a:pPr marL="285750" indent="-285750">
              <a:buFont typeface="Wingdings" panose="05000000000000000000" pitchFamily="2" charset="2"/>
              <a:buChar char="q"/>
            </a:pPr>
            <a:r>
              <a:rPr lang="en-US" sz="1800" dirty="0"/>
              <a:t>Horizontal scaling is also called as </a:t>
            </a:r>
            <a:r>
              <a:rPr lang="en-US" sz="1800" i="1" dirty="0">
                <a:highlight>
                  <a:srgbClr val="FFFF00"/>
                </a:highlight>
              </a:rPr>
              <a:t>elasticity</a:t>
            </a:r>
            <a:r>
              <a:rPr lang="en-US" sz="1800" dirty="0"/>
              <a:t>, but elasticity is more towards auto scaling based on load. It can scale out and scaled in as well based on load</a:t>
            </a:r>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2061392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5" y="140528"/>
            <a:ext cx="7330374" cy="517664"/>
          </a:xfrm>
        </p:spPr>
        <p:txBody>
          <a:bodyPr>
            <a:normAutofit/>
          </a:bodyPr>
          <a:lstStyle/>
          <a:p>
            <a:r>
              <a:rPr lang="en-US" sz="2400" dirty="0"/>
              <a:t>High availability</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34</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4"/>
            <a:ext cx="10694614" cy="5421991"/>
          </a:xfrm>
        </p:spPr>
        <p:txBody>
          <a:bodyPr>
            <a:normAutofit/>
          </a:bodyPr>
          <a:lstStyle/>
          <a:p>
            <a:pPr marL="285750" indent="-285750">
              <a:buFont typeface="Wingdings" panose="05000000000000000000" pitchFamily="2" charset="2"/>
              <a:buChar char="q"/>
            </a:pPr>
            <a:r>
              <a:rPr lang="en-US" sz="1800" dirty="0"/>
              <a:t>This means application is available maximum time and downtime is very less or none</a:t>
            </a:r>
          </a:p>
          <a:p>
            <a:pPr marL="285750" indent="-285750">
              <a:buFont typeface="Wingdings" panose="05000000000000000000" pitchFamily="2" charset="2"/>
              <a:buChar char="q"/>
            </a:pPr>
            <a:r>
              <a:rPr lang="en-US" sz="1800" dirty="0"/>
              <a:t>This goes hands-in-hands with horizontal scaling</a:t>
            </a:r>
          </a:p>
          <a:p>
            <a:pPr marL="285750" indent="-285750">
              <a:buFont typeface="Wingdings" panose="05000000000000000000" pitchFamily="2" charset="2"/>
              <a:buChar char="q"/>
            </a:pPr>
            <a:r>
              <a:rPr lang="en-US" sz="1800" dirty="0"/>
              <a:t>For AWS, application is deployed and running across multiple AZs</a:t>
            </a:r>
          </a:p>
          <a:p>
            <a:pPr marL="285750" indent="-285750">
              <a:buFont typeface="Wingdings" panose="05000000000000000000" pitchFamily="2" charset="2"/>
              <a:buChar char="q"/>
            </a:pPr>
            <a:r>
              <a:rPr lang="en-US" sz="1800" dirty="0"/>
              <a:t>So even if one AZ is down (due to say power-cut or natural disaster), application would continue to serve from another AZ</a:t>
            </a:r>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12788628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5" y="140528"/>
            <a:ext cx="7330374" cy="517664"/>
          </a:xfrm>
        </p:spPr>
        <p:txBody>
          <a:bodyPr>
            <a:normAutofit/>
          </a:bodyPr>
          <a:lstStyle/>
          <a:p>
            <a:r>
              <a:rPr lang="en-US" sz="2400" dirty="0"/>
              <a:t>Load balancing</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35</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622680"/>
            <a:ext cx="10694614" cy="3227425"/>
          </a:xfrm>
        </p:spPr>
        <p:txBody>
          <a:bodyPr>
            <a:normAutofit fontScale="92500" lnSpcReduction="20000"/>
          </a:bodyPr>
          <a:lstStyle/>
          <a:p>
            <a:pPr marL="285750" indent="-285750">
              <a:buFont typeface="Wingdings" panose="05000000000000000000" pitchFamily="2" charset="2"/>
              <a:buChar char="q"/>
            </a:pPr>
            <a:r>
              <a:rPr lang="en-US" sz="1600" dirty="0"/>
              <a:t>Load balancer forward traffic to multiple downstream ec2 instance</a:t>
            </a:r>
          </a:p>
          <a:p>
            <a:pPr marL="285750" indent="-285750">
              <a:buFont typeface="Wingdings" panose="05000000000000000000" pitchFamily="2" charset="2"/>
              <a:buChar char="q"/>
            </a:pPr>
            <a:r>
              <a:rPr lang="en-US" sz="1600" dirty="0"/>
              <a:t>Based on load of ec2 instance (and also on other factors) , load balancer chose which ec2 instance can serve further request</a:t>
            </a:r>
          </a:p>
          <a:p>
            <a:pPr marL="285750" indent="-285750">
              <a:buFont typeface="Wingdings" panose="05000000000000000000" pitchFamily="2" charset="2"/>
              <a:buChar char="q"/>
            </a:pPr>
            <a:r>
              <a:rPr lang="en-US" sz="1600" dirty="0"/>
              <a:t>The application would be accessed by single domain of load balancer, though traffic is served by multiple downstream ec2 instances</a:t>
            </a:r>
          </a:p>
          <a:p>
            <a:pPr marL="285750" indent="-285750">
              <a:buFont typeface="Wingdings" panose="05000000000000000000" pitchFamily="2" charset="2"/>
              <a:buChar char="q"/>
            </a:pPr>
            <a:r>
              <a:rPr lang="en-US" sz="1600" dirty="0"/>
              <a:t>Imagine an ec2 instance is down, the load balancer would take out that instance out of service and application would continue to serve from other healthy instances</a:t>
            </a:r>
          </a:p>
          <a:p>
            <a:pPr marL="285750" indent="-285750">
              <a:buFont typeface="Wingdings" panose="05000000000000000000" pitchFamily="2" charset="2"/>
              <a:buChar char="q"/>
            </a:pPr>
            <a:r>
              <a:rPr lang="en-US" sz="1600" dirty="0"/>
              <a:t>Load balancer can provide SSL termination</a:t>
            </a:r>
          </a:p>
          <a:p>
            <a:pPr marL="285750" indent="-285750">
              <a:buFont typeface="Wingdings" panose="05000000000000000000" pitchFamily="2" charset="2"/>
              <a:buChar char="q"/>
            </a:pPr>
            <a:r>
              <a:rPr lang="en-US" sz="1600" dirty="0"/>
              <a:t>Even load balancer can be deployed in multi-AZ mode, to make application highly available</a:t>
            </a:r>
          </a:p>
          <a:p>
            <a:pPr marL="285750" indent="-285750">
              <a:buFont typeface="Wingdings" panose="05000000000000000000" pitchFamily="2" charset="2"/>
              <a:buChar char="q"/>
            </a:pPr>
            <a:r>
              <a:rPr lang="en-US" sz="1600" dirty="0"/>
              <a:t>Managed by AWS, all its maintenance, upgrades</a:t>
            </a:r>
          </a:p>
          <a:p>
            <a:pPr marL="285750" indent="-285750">
              <a:buFont typeface="Wingdings" panose="05000000000000000000" pitchFamily="2" charset="2"/>
              <a:buChar char="q"/>
            </a:pPr>
            <a:r>
              <a:rPr lang="en-US" sz="1600" dirty="0"/>
              <a:t>4 types of Load Balancer – Can be explained latter</a:t>
            </a:r>
          </a:p>
          <a:p>
            <a:pPr marL="285750" indent="-285750">
              <a:buFont typeface="Wingdings" panose="05000000000000000000" pitchFamily="2" charset="2"/>
              <a:buChar char="q"/>
            </a:pPr>
            <a:endParaRPr lang="en-US" sz="18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pic>
        <p:nvPicPr>
          <p:cNvPr id="9" name="Picture 8" descr="A picture containing line, diagram, screenshot, parallel&#10;&#10;Description automatically generated">
            <a:extLst>
              <a:ext uri="{FF2B5EF4-FFF2-40B4-BE49-F238E27FC236}">
                <a16:creationId xmlns:a16="http://schemas.microsoft.com/office/drawing/2014/main" id="{E3376247-5C87-9F0F-2FE9-BDDF0FF823A3}"/>
              </a:ext>
            </a:extLst>
          </p:cNvPr>
          <p:cNvPicPr>
            <a:picLocks noChangeAspect="1"/>
          </p:cNvPicPr>
          <p:nvPr/>
        </p:nvPicPr>
        <p:blipFill>
          <a:blip r:embed="rId2"/>
          <a:stretch>
            <a:fillRect/>
          </a:stretch>
        </p:blipFill>
        <p:spPr>
          <a:xfrm>
            <a:off x="736633" y="4081462"/>
            <a:ext cx="4019550" cy="2457450"/>
          </a:xfrm>
          <a:prstGeom prst="rect">
            <a:avLst/>
          </a:prstGeom>
        </p:spPr>
      </p:pic>
    </p:spTree>
    <p:extLst>
      <p:ext uri="{BB962C8B-B14F-4D97-AF65-F5344CB8AC3E}">
        <p14:creationId xmlns:p14="http://schemas.microsoft.com/office/powerpoint/2010/main" val="33878064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ALB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36</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1"/>
            <a:ext cx="10694614" cy="5468093"/>
          </a:xfrm>
        </p:spPr>
        <p:txBody>
          <a:bodyPr>
            <a:normAutofit fontScale="85000" lnSpcReduction="20000"/>
          </a:bodyPr>
          <a:lstStyle/>
          <a:p>
            <a:pPr marL="285750" indent="-285750">
              <a:buFont typeface="Wingdings" panose="05000000000000000000" pitchFamily="2" charset="2"/>
              <a:buChar char="q"/>
            </a:pPr>
            <a:r>
              <a:rPr lang="en-US" sz="1600" dirty="0"/>
              <a:t>Create 2 ec2 instances, in same VPC, with user data script and verify the webpage on accessing public IP of instances</a:t>
            </a:r>
          </a:p>
          <a:p>
            <a:pPr marL="285750" indent="-285750">
              <a:buFont typeface="Wingdings" panose="05000000000000000000" pitchFamily="2" charset="2"/>
              <a:buChar char="q"/>
            </a:pPr>
            <a:r>
              <a:rPr lang="en-US" sz="1600" dirty="0"/>
              <a:t>Create an application load balancer – steps below</a:t>
            </a:r>
          </a:p>
          <a:p>
            <a:pPr marL="285750" indent="-285750">
              <a:buFont typeface="Wingdings" panose="05000000000000000000" pitchFamily="2" charset="2"/>
              <a:buChar char="q"/>
            </a:pPr>
            <a:r>
              <a:rPr lang="en-US" sz="1600" dirty="0"/>
              <a:t>Search Load Balancer -&gt; Create LB -&gt; Application LB, Create</a:t>
            </a:r>
          </a:p>
          <a:p>
            <a:pPr marL="285750" indent="-285750">
              <a:buFont typeface="Wingdings" panose="05000000000000000000" pitchFamily="2" charset="2"/>
              <a:buChar char="q"/>
            </a:pPr>
            <a:r>
              <a:rPr lang="en-US" sz="1600" dirty="0"/>
              <a:t>Put Name, select scheme as Internet facing, select VPC same as your EC2 instances and select AZ. Ensure you selecting all AZs, where EC2 instances are launched</a:t>
            </a:r>
          </a:p>
          <a:p>
            <a:pPr marL="285750" indent="-285750">
              <a:buFont typeface="Wingdings" panose="05000000000000000000" pitchFamily="2" charset="2"/>
              <a:buChar char="q"/>
            </a:pPr>
            <a:r>
              <a:rPr lang="en-US" sz="1600" dirty="0"/>
              <a:t>On security group of ALB, only allow http traffic, from anywhere (create new security group, in same VPC)</a:t>
            </a:r>
          </a:p>
          <a:p>
            <a:pPr marL="285750" indent="-285750">
              <a:buFont typeface="Wingdings" panose="05000000000000000000" pitchFamily="2" charset="2"/>
              <a:buChar char="q"/>
            </a:pPr>
            <a:r>
              <a:rPr lang="en-US" sz="1600" dirty="0"/>
              <a:t>Create target group  with target type as Instances, with protocol port as http 80, IP address type as IPv4, same VPC, protocol version HTTP1, rest all default values and click Next.</a:t>
            </a:r>
          </a:p>
          <a:p>
            <a:pPr marL="285750" indent="-285750">
              <a:buFont typeface="Wingdings" panose="05000000000000000000" pitchFamily="2" charset="2"/>
              <a:buChar char="q"/>
            </a:pPr>
            <a:r>
              <a:rPr lang="en-US" sz="1600" dirty="0"/>
              <a:t>On Register target page , refresh instances and select 2 EC2 instances created earlier. Keep port as 80 and click on Include as Pending and then click on Create target group</a:t>
            </a:r>
          </a:p>
          <a:p>
            <a:pPr marL="285750" indent="-285750">
              <a:buFont typeface="Wingdings" panose="05000000000000000000" pitchFamily="2" charset="2"/>
              <a:buChar char="q"/>
            </a:pPr>
            <a:r>
              <a:rPr lang="en-US" sz="1600" dirty="0"/>
              <a:t>The status of target group would be unhealthy and Unused.</a:t>
            </a:r>
          </a:p>
          <a:p>
            <a:pPr marL="285750" indent="-285750">
              <a:buFont typeface="Wingdings" panose="05000000000000000000" pitchFamily="2" charset="2"/>
              <a:buChar char="q"/>
            </a:pPr>
            <a:r>
              <a:rPr lang="en-US" sz="1600" dirty="0"/>
              <a:t>Back on LB page, refresh target group and select the target group created. Keep everything default and click on Create LB button. Status would be </a:t>
            </a:r>
            <a:r>
              <a:rPr lang="en-US" sz="1600" dirty="0">
                <a:solidFill>
                  <a:srgbClr val="FFC000"/>
                </a:solidFill>
              </a:rPr>
              <a:t>provisioning</a:t>
            </a:r>
            <a:r>
              <a:rPr lang="en-US" sz="1600" dirty="0"/>
              <a:t> and would take some time to become </a:t>
            </a:r>
            <a:r>
              <a:rPr lang="en-US" sz="1600" dirty="0">
                <a:solidFill>
                  <a:srgbClr val="00B050"/>
                </a:solidFill>
              </a:rPr>
              <a:t>Active</a:t>
            </a:r>
          </a:p>
          <a:p>
            <a:pPr marL="285750" indent="-285750">
              <a:buFont typeface="Wingdings" panose="05000000000000000000" pitchFamily="2" charset="2"/>
              <a:buChar char="q"/>
            </a:pPr>
            <a:r>
              <a:rPr lang="en-US" sz="1600" dirty="0"/>
              <a:t>Once in Active state, hit the DNS name of ALB on browser and see traffic moving from one ec2 to another</a:t>
            </a:r>
          </a:p>
          <a:p>
            <a:pPr marL="285750" indent="-285750">
              <a:buFont typeface="Wingdings" panose="05000000000000000000" pitchFamily="2" charset="2"/>
              <a:buChar char="q"/>
            </a:pPr>
            <a:r>
              <a:rPr lang="en-US" sz="1600" dirty="0"/>
              <a:t>Check target group and both ec2 will be healthy</a:t>
            </a:r>
          </a:p>
          <a:p>
            <a:pPr marL="285750" indent="-285750">
              <a:buFont typeface="Wingdings" panose="05000000000000000000" pitchFamily="2" charset="2"/>
              <a:buChar char="q"/>
            </a:pPr>
            <a:r>
              <a:rPr lang="en-US" sz="1600" dirty="0"/>
              <a:t>Stop one instance and it will be unhealthy on target group</a:t>
            </a:r>
          </a:p>
          <a:p>
            <a:pPr marL="285750" indent="-285750">
              <a:buFont typeface="Wingdings" panose="05000000000000000000" pitchFamily="2" charset="2"/>
              <a:buChar char="q"/>
            </a:pPr>
            <a:r>
              <a:rPr lang="en-US" sz="1600" dirty="0"/>
              <a:t>Now ALB will send request to healthy instance only</a:t>
            </a:r>
          </a:p>
          <a:p>
            <a:pPr marL="285750" indent="-285750">
              <a:buFont typeface="Wingdings" panose="05000000000000000000" pitchFamily="2" charset="2"/>
              <a:buChar char="q"/>
            </a:pPr>
            <a:r>
              <a:rPr lang="en-US" sz="1600" dirty="0"/>
              <a:t>If stopped instances is started again, the traffic would again resume normally to both instances from ALB</a:t>
            </a:r>
          </a:p>
          <a:p>
            <a:pPr marL="285750" indent="-285750">
              <a:buFont typeface="Wingdings" panose="05000000000000000000" pitchFamily="2" charset="2"/>
              <a:buChar char="q"/>
            </a:pPr>
            <a:r>
              <a:rPr lang="en-US" sz="1600" dirty="0">
                <a:solidFill>
                  <a:srgbClr val="FF0000"/>
                </a:solidFill>
              </a:rPr>
              <a:t>Delete everything</a:t>
            </a: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14516052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Auto scaling group (ASG)</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37</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1"/>
            <a:ext cx="10694614" cy="5928201"/>
          </a:xfrm>
        </p:spPr>
        <p:txBody>
          <a:bodyPr>
            <a:normAutofit/>
          </a:bodyPr>
          <a:lstStyle/>
          <a:p>
            <a:pPr marL="285750" indent="-285750">
              <a:buFont typeface="Wingdings" panose="05000000000000000000" pitchFamily="2" charset="2"/>
              <a:buChar char="q"/>
            </a:pPr>
            <a:r>
              <a:rPr lang="en-US" dirty="0"/>
              <a:t>Auto scaling deals with horizontal scaling of ec2 servers on the backend. </a:t>
            </a:r>
          </a:p>
          <a:p>
            <a:pPr marL="285750" indent="-285750">
              <a:buFont typeface="Wingdings" panose="05000000000000000000" pitchFamily="2" charset="2"/>
              <a:buChar char="q"/>
            </a:pPr>
            <a:r>
              <a:rPr lang="en-US" dirty="0"/>
              <a:t>It makes EC2 instances grow or reduced based on the load</a:t>
            </a:r>
          </a:p>
          <a:p>
            <a:pPr marL="285750" indent="-285750">
              <a:buFont typeface="Wingdings" panose="05000000000000000000" pitchFamily="2" charset="2"/>
              <a:buChar char="q"/>
            </a:pPr>
            <a:r>
              <a:rPr lang="en-US" dirty="0"/>
              <a:t>It ensures max and min capacity based on load</a:t>
            </a:r>
          </a:p>
          <a:p>
            <a:pPr marL="285750" indent="-285750">
              <a:buFont typeface="Wingdings" panose="05000000000000000000" pitchFamily="2" charset="2"/>
              <a:buChar char="q"/>
            </a:pPr>
            <a:r>
              <a:rPr lang="en-US" dirty="0"/>
              <a:t>Cost savings as we always run with optimal capacity</a:t>
            </a:r>
          </a:p>
          <a:p>
            <a:pPr marL="285750" indent="-285750">
              <a:buFont typeface="Wingdings" panose="05000000000000000000" pitchFamily="2" charset="2"/>
              <a:buChar char="q"/>
            </a:pPr>
            <a:r>
              <a:rPr lang="en-US" dirty="0"/>
              <a:t>This works hand in hand with ALB. As instances are added or reduced from ASG, the instances are either registered or deregistered with ALB</a:t>
            </a:r>
          </a:p>
          <a:p>
            <a:r>
              <a:rPr lang="en-US" dirty="0">
                <a:highlight>
                  <a:srgbClr val="FFFF00"/>
                </a:highlight>
              </a:rPr>
              <a:t>PRE- REQ FOR Lab</a:t>
            </a:r>
          </a:p>
          <a:p>
            <a:pPr marL="285750" indent="-285750">
              <a:buFont typeface="Wingdings" panose="05000000000000000000" pitchFamily="2" charset="2"/>
              <a:buChar char="q"/>
            </a:pPr>
            <a:r>
              <a:rPr lang="en-US" dirty="0">
                <a:highlight>
                  <a:srgbClr val="008000"/>
                </a:highlight>
              </a:rPr>
              <a:t>Either use VPC and more option to create VPC, Subnets, RT, NG , IG Or follow following steps - </a:t>
            </a:r>
          </a:p>
          <a:p>
            <a:pPr marL="285750" indent="-285750">
              <a:buFont typeface="Wingdings" panose="05000000000000000000" pitchFamily="2" charset="2"/>
              <a:buChar char="q"/>
            </a:pPr>
            <a:r>
              <a:rPr lang="en-US" dirty="0">
                <a:highlight>
                  <a:srgbClr val="00FFFF"/>
                </a:highlight>
              </a:rPr>
              <a:t>For default VPC there are 6 subnets</a:t>
            </a:r>
          </a:p>
          <a:p>
            <a:pPr marL="285750" indent="-285750">
              <a:buFont typeface="Wingdings" panose="05000000000000000000" pitchFamily="2" charset="2"/>
              <a:buChar char="q"/>
            </a:pPr>
            <a:r>
              <a:rPr lang="en-US" dirty="0">
                <a:highlight>
                  <a:srgbClr val="00FFFF"/>
                </a:highlight>
              </a:rPr>
              <a:t>There is already a route table attached to internet gateway and all 6 subnet are public</a:t>
            </a:r>
          </a:p>
          <a:p>
            <a:pPr marL="285750" indent="-285750">
              <a:buFont typeface="Wingdings" panose="05000000000000000000" pitchFamily="2" charset="2"/>
              <a:buChar char="q"/>
            </a:pPr>
            <a:r>
              <a:rPr lang="en-US" dirty="0">
                <a:highlight>
                  <a:srgbClr val="00FFFF"/>
                </a:highlight>
              </a:rPr>
              <a:t>Create one more route table, nat-gateway and put route for nat-gateway in this route table</a:t>
            </a:r>
          </a:p>
          <a:p>
            <a:pPr marL="285750" indent="-285750">
              <a:buFont typeface="Wingdings" panose="05000000000000000000" pitchFamily="2" charset="2"/>
              <a:buChar char="q"/>
            </a:pPr>
            <a:r>
              <a:rPr lang="en-US" dirty="0">
                <a:highlight>
                  <a:srgbClr val="00FFFF"/>
                </a:highlight>
              </a:rPr>
              <a:t>Out of 6 subnet , change route for 3 subnets to direct traffic from internet-gateway to nat-gateway</a:t>
            </a:r>
          </a:p>
          <a:p>
            <a:pPr marL="285750" indent="-285750">
              <a:buFont typeface="Wingdings" panose="05000000000000000000" pitchFamily="2" charset="2"/>
              <a:buChar char="q"/>
            </a:pPr>
            <a:r>
              <a:rPr lang="en-US" dirty="0">
                <a:highlight>
                  <a:srgbClr val="00FFFF"/>
                </a:highlight>
              </a:rPr>
              <a:t>Thus 3 subnets will be public and 3 will be private. Name the subnets accordingly</a:t>
            </a:r>
          </a:p>
          <a:p>
            <a:pPr marL="285750" indent="-285750">
              <a:buFont typeface="Wingdings" panose="05000000000000000000" pitchFamily="2" charset="2"/>
              <a:buChar char="q"/>
            </a:pPr>
            <a:r>
              <a:rPr lang="en-US" dirty="0">
                <a:highlight>
                  <a:srgbClr val="00FFFF"/>
                </a:highlight>
              </a:rPr>
              <a:t>Ensure, the subnet association to respective route table. Public subnets should be associated with route table having route for internet gateway and Private subnets should be associated with route table having route to nat-gateway</a:t>
            </a:r>
          </a:p>
          <a:p>
            <a:pPr marL="285750" indent="-285750">
              <a:buFont typeface="Wingdings" panose="05000000000000000000" pitchFamily="2" charset="2"/>
              <a:buChar char="q"/>
            </a:pPr>
            <a:r>
              <a:rPr lang="en-US" dirty="0">
                <a:highlight>
                  <a:srgbClr val="00FFFF"/>
                </a:highlight>
              </a:rPr>
              <a:t>Also, under VPC , edit all Subnets  and uncheck ‘</a:t>
            </a:r>
            <a:r>
              <a:rPr lang="en-US" b="0" i="0" dirty="0">
                <a:solidFill>
                  <a:srgbClr val="16191F"/>
                </a:solidFill>
                <a:effectLst/>
                <a:highlight>
                  <a:srgbClr val="00FFFF"/>
                </a:highlight>
                <a:latin typeface="Amazon Ember"/>
              </a:rPr>
              <a:t>Enable auto-assign public IPv4 address’</a:t>
            </a:r>
            <a:endParaRPr lang="en-US" dirty="0">
              <a:highlight>
                <a:srgbClr val="00FFFF"/>
              </a:highlight>
            </a:endParaRPr>
          </a:p>
          <a:p>
            <a:endParaRPr lang="en-US" sz="1800" dirty="0">
              <a:highlight>
                <a:srgbClr val="FFFF00"/>
              </a:highlight>
            </a:endParaRP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220180051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DBCC43-F552-4130-1E6F-F837080D9D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A0775E-C544-BA09-99DC-6A2F50467432}"/>
              </a:ext>
            </a:extLst>
          </p:cNvPr>
          <p:cNvSpPr>
            <a:spLocks noGrp="1"/>
          </p:cNvSpPr>
          <p:nvPr>
            <p:ph type="title"/>
          </p:nvPr>
        </p:nvSpPr>
        <p:spPr>
          <a:xfrm>
            <a:off x="658594" y="140528"/>
            <a:ext cx="8148521" cy="517664"/>
          </a:xfrm>
        </p:spPr>
        <p:txBody>
          <a:bodyPr>
            <a:normAutofit/>
          </a:bodyPr>
          <a:lstStyle/>
          <a:p>
            <a:r>
              <a:rPr lang="en-US" sz="2400" dirty="0"/>
              <a:t>Steps - Auto scaling group (ASG)</a:t>
            </a:r>
          </a:p>
        </p:txBody>
      </p:sp>
      <p:sp>
        <p:nvSpPr>
          <p:cNvPr id="4" name="Date Placeholder 3">
            <a:extLst>
              <a:ext uri="{FF2B5EF4-FFF2-40B4-BE49-F238E27FC236}">
                <a16:creationId xmlns:a16="http://schemas.microsoft.com/office/drawing/2014/main" id="{0F4AC5A9-9BAB-8B83-B5AA-6042F0080ECF}"/>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A700D69A-36D8-2B1D-4560-3EDC8B43DBEE}"/>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38</a:t>
            </a:fld>
            <a:endParaRPr lang="en-US" dirty="0"/>
          </a:p>
        </p:txBody>
      </p:sp>
      <p:pic>
        <p:nvPicPr>
          <p:cNvPr id="9" name="Picture 8" descr="A diagram of a diagram&#10;&#10;Description automatically generated">
            <a:extLst>
              <a:ext uri="{FF2B5EF4-FFF2-40B4-BE49-F238E27FC236}">
                <a16:creationId xmlns:a16="http://schemas.microsoft.com/office/drawing/2014/main" id="{70CA01D2-25E8-21D0-35B2-2152A8471311}"/>
              </a:ext>
            </a:extLst>
          </p:cNvPr>
          <p:cNvPicPr>
            <a:picLocks noChangeAspect="1"/>
          </p:cNvPicPr>
          <p:nvPr/>
        </p:nvPicPr>
        <p:blipFill>
          <a:blip r:embed="rId2"/>
          <a:stretch>
            <a:fillRect/>
          </a:stretch>
        </p:blipFill>
        <p:spPr>
          <a:xfrm>
            <a:off x="838200" y="1198108"/>
            <a:ext cx="4857750" cy="4200525"/>
          </a:xfrm>
          <a:prstGeom prst="rect">
            <a:avLst/>
          </a:prstGeom>
        </p:spPr>
      </p:pic>
      <p:sp>
        <p:nvSpPr>
          <p:cNvPr id="10" name="Text Placeholder 2">
            <a:extLst>
              <a:ext uri="{FF2B5EF4-FFF2-40B4-BE49-F238E27FC236}">
                <a16:creationId xmlns:a16="http://schemas.microsoft.com/office/drawing/2014/main" id="{E8F16305-E140-4E80-658F-E1D0DA2E8C6B}"/>
              </a:ext>
            </a:extLst>
          </p:cNvPr>
          <p:cNvSpPr>
            <a:spLocks noGrp="1"/>
          </p:cNvSpPr>
          <p:nvPr>
            <p:ph type="body" idx="1"/>
          </p:nvPr>
        </p:nvSpPr>
        <p:spPr>
          <a:xfrm>
            <a:off x="5932960" y="1890284"/>
            <a:ext cx="5355280" cy="2495105"/>
          </a:xfrm>
        </p:spPr>
        <p:txBody>
          <a:bodyPr>
            <a:normAutofit/>
          </a:bodyPr>
          <a:lstStyle/>
          <a:p>
            <a:pPr marL="285750" indent="-285750">
              <a:buFont typeface="Wingdings" panose="05000000000000000000" pitchFamily="2" charset="2"/>
              <a:buChar char="q"/>
            </a:pPr>
            <a:r>
              <a:rPr lang="en-US" dirty="0"/>
              <a:t>Launch template decide how to launch EC2 instance like what size, what content  etc.,</a:t>
            </a:r>
          </a:p>
          <a:p>
            <a:pPr marL="285750" indent="-285750">
              <a:buFont typeface="Wingdings" panose="05000000000000000000" pitchFamily="2" charset="2"/>
              <a:buChar char="q"/>
            </a:pPr>
            <a:r>
              <a:rPr lang="en-US" dirty="0"/>
              <a:t>ASG decide how many instance to launch (desired, max)</a:t>
            </a:r>
          </a:p>
          <a:p>
            <a:endParaRPr lang="en-US" sz="1800" dirty="0">
              <a:highlight>
                <a:srgbClr val="FFFF00"/>
              </a:highlight>
            </a:endParaRP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11369060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ASG Hands-on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39</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fontScale="85000" lnSpcReduction="20000"/>
          </a:bodyPr>
          <a:lstStyle/>
          <a:p>
            <a:pPr marL="285750" indent="-285750">
              <a:buFont typeface="Wingdings" panose="05000000000000000000" pitchFamily="2" charset="2"/>
              <a:buChar char="q"/>
            </a:pPr>
            <a:r>
              <a:rPr lang="en-US" sz="1600" dirty="0"/>
              <a:t>Create a EC2 instance, in public subnet, with bootstrap script (</a:t>
            </a:r>
            <a:r>
              <a:rPr lang="en-US" sz="1600" dirty="0">
                <a:highlight>
                  <a:srgbClr val="FFFF00"/>
                </a:highlight>
              </a:rPr>
              <a:t>except last line</a:t>
            </a:r>
            <a:r>
              <a:rPr lang="en-US" sz="1600" dirty="0"/>
              <a:t>) with SG allowing ssh , http, https. Ensure Apache is working and then create AMI from that instance and terminate the instance</a:t>
            </a:r>
          </a:p>
          <a:p>
            <a:pPr marL="285750" indent="-285750">
              <a:buFont typeface="Wingdings" panose="05000000000000000000" pitchFamily="2" charset="2"/>
              <a:buChar char="q"/>
            </a:pPr>
            <a:r>
              <a:rPr lang="en-US" sz="1600" dirty="0"/>
              <a:t>Create a Security group with http and ssh allowed</a:t>
            </a:r>
          </a:p>
          <a:p>
            <a:pPr marL="285750" indent="-285750">
              <a:buFont typeface="Wingdings" panose="05000000000000000000" pitchFamily="2" charset="2"/>
              <a:buChar char="q"/>
            </a:pPr>
            <a:r>
              <a:rPr lang="en-US" sz="1600" dirty="0"/>
              <a:t>Create a target group with no instances and security group allowing http:80 from anywhere</a:t>
            </a:r>
          </a:p>
          <a:p>
            <a:pPr marL="285750" indent="-285750">
              <a:buFont typeface="Wingdings" panose="05000000000000000000" pitchFamily="2" charset="2"/>
              <a:buChar char="q"/>
            </a:pPr>
            <a:r>
              <a:rPr lang="en-US" sz="1600" dirty="0"/>
              <a:t>Create an ALB with target group and security group created (http , ssh)</a:t>
            </a:r>
          </a:p>
          <a:p>
            <a:pPr marL="285750" indent="-285750">
              <a:buFont typeface="Wingdings" panose="05000000000000000000" pitchFamily="2" charset="2"/>
              <a:buChar char="q"/>
            </a:pPr>
            <a:r>
              <a:rPr lang="en-US" sz="1600" dirty="0"/>
              <a:t>Will create ASG. First let’s create launch template with AMI created above and also instance type as t2.micro. Select Key Pair, and no Subnet is needed. Select SG with http, ssh. Put user data bootstrap script with ec2 (only first and last line) .</a:t>
            </a:r>
          </a:p>
          <a:p>
            <a:pPr marL="285750" indent="-285750">
              <a:buFont typeface="Wingdings" panose="05000000000000000000" pitchFamily="2" charset="2"/>
              <a:buChar char="q"/>
            </a:pPr>
            <a:r>
              <a:rPr lang="en-US" sz="1600" dirty="0"/>
              <a:t>Launch template determine how the ec2 instances should be created. </a:t>
            </a:r>
          </a:p>
          <a:p>
            <a:pPr marL="285750" indent="-285750">
              <a:buFont typeface="Wingdings" panose="05000000000000000000" pitchFamily="2" charset="2"/>
              <a:buChar char="q"/>
            </a:pPr>
            <a:r>
              <a:rPr lang="en-US" sz="1600" dirty="0"/>
              <a:t>Back to ASG , attach this launch template . Select VPC and public subnets say in us-east-1 region – </a:t>
            </a:r>
            <a:r>
              <a:rPr lang="en-US" sz="1600" dirty="0">
                <a:highlight>
                  <a:srgbClr val="FFFF00"/>
                </a:highlight>
              </a:rPr>
              <a:t>See notes</a:t>
            </a:r>
          </a:p>
          <a:p>
            <a:pPr marL="285750" indent="-285750">
              <a:buFont typeface="Wingdings" panose="05000000000000000000" pitchFamily="2" charset="2"/>
              <a:buChar char="q"/>
            </a:pPr>
            <a:r>
              <a:rPr lang="en-US" sz="1600" dirty="0"/>
              <a:t>Select existing LB with target group and select the target group we created</a:t>
            </a:r>
          </a:p>
          <a:p>
            <a:pPr marL="285750" indent="-285750">
              <a:buFont typeface="Wingdings" panose="05000000000000000000" pitchFamily="2" charset="2"/>
              <a:buChar char="q"/>
            </a:pPr>
            <a:r>
              <a:rPr lang="en-US" sz="1600" dirty="0"/>
              <a:t>For health checks select both EC2 and ALB, reduce time of ALB health check to 60s</a:t>
            </a:r>
          </a:p>
          <a:p>
            <a:pPr marL="285750" indent="-285750">
              <a:buFont typeface="Wingdings" panose="05000000000000000000" pitchFamily="2" charset="2"/>
              <a:buChar char="q"/>
            </a:pPr>
            <a:r>
              <a:rPr lang="en-US" sz="1600" dirty="0"/>
              <a:t>Put desired capacity as 2 and max desired capacity as 5</a:t>
            </a:r>
          </a:p>
          <a:p>
            <a:pPr marL="285750" indent="-285750">
              <a:buFont typeface="Wingdings" panose="05000000000000000000" pitchFamily="2" charset="2"/>
              <a:buChar char="q"/>
            </a:pPr>
            <a:r>
              <a:rPr lang="en-US" sz="1600" dirty="0"/>
              <a:t>Once ASG is created, you should be able to see 2 instances (desired capacity on EC2 dashboard)</a:t>
            </a:r>
          </a:p>
          <a:p>
            <a:pPr marL="285750" indent="-285750">
              <a:buFont typeface="Wingdings" panose="05000000000000000000" pitchFamily="2" charset="2"/>
              <a:buChar char="q"/>
            </a:pPr>
            <a:r>
              <a:rPr lang="en-US" sz="1600" dirty="0"/>
              <a:t>On ASG , under activities tabs , activities are listed</a:t>
            </a:r>
          </a:p>
          <a:p>
            <a:pPr marL="285750" indent="-285750">
              <a:buFont typeface="Wingdings" panose="05000000000000000000" pitchFamily="2" charset="2"/>
              <a:buChar char="q"/>
            </a:pPr>
            <a:r>
              <a:rPr lang="en-US" sz="1600" dirty="0"/>
              <a:t>Under Instance  mgmt. tabs , instances can be seen (healthy)</a:t>
            </a:r>
          </a:p>
          <a:p>
            <a:pPr marL="285750" indent="-285750">
              <a:buFont typeface="Wingdings" panose="05000000000000000000" pitchFamily="2" charset="2"/>
              <a:buChar char="q"/>
            </a:pPr>
            <a:r>
              <a:rPr lang="en-US" sz="1600" dirty="0"/>
              <a:t>Hitting ALB DNS will show response</a:t>
            </a:r>
          </a:p>
          <a:p>
            <a:pPr marL="285750" indent="-285750">
              <a:buFont typeface="Wingdings" panose="05000000000000000000" pitchFamily="2" charset="2"/>
              <a:buChar char="q"/>
            </a:pPr>
            <a:r>
              <a:rPr lang="en-US" sz="1600" dirty="0"/>
              <a:t>Try deleting one ec2 and another will come up in some time automatically (desired capacity is 2) (health check is 60s, need to wait for 1-2 min)</a:t>
            </a:r>
          </a:p>
          <a:p>
            <a:pPr marL="285750" indent="-285750">
              <a:buFont typeface="Wingdings" panose="05000000000000000000" pitchFamily="2" charset="2"/>
              <a:buChar char="q"/>
            </a:pPr>
            <a:r>
              <a:rPr lang="en-US" sz="1600" dirty="0">
                <a:solidFill>
                  <a:srgbClr val="FF0000"/>
                </a:solidFill>
              </a:rPr>
              <a:t>Delete ALB , ASG, Target group, Launch Template</a:t>
            </a:r>
          </a:p>
          <a:p>
            <a:pPr marL="285750" indent="-285750">
              <a:buFont typeface="Wingdings" panose="05000000000000000000" pitchFamily="2" charset="2"/>
              <a:buChar char="q"/>
            </a:pPr>
            <a:endParaRPr lang="en-US" sz="18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3672370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872880" cy="517664"/>
          </a:xfrm>
        </p:spPr>
        <p:txBody>
          <a:bodyPr>
            <a:normAutofit/>
          </a:bodyPr>
          <a:lstStyle/>
          <a:p>
            <a:r>
              <a:rPr lang="en-US" sz="2400" dirty="0"/>
              <a:t>Root vs iam (identity access mgmt) user</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961101" y="2877670"/>
            <a:ext cx="9428993" cy="3003177"/>
          </a:xfrm>
        </p:spPr>
        <p:txBody>
          <a:bodyPr>
            <a:normAutofit fontScale="92500" lnSpcReduction="20000"/>
          </a:bodyPr>
          <a:lstStyle/>
          <a:p>
            <a:pPr marL="285750" indent="-285750">
              <a:buFont typeface="Wingdings" panose="05000000000000000000" pitchFamily="2" charset="2"/>
              <a:buChar char="q"/>
            </a:pPr>
            <a:endParaRPr lang="en-US" sz="1800" dirty="0"/>
          </a:p>
          <a:p>
            <a:pPr marL="285750" indent="-285750">
              <a:buFont typeface="Wingdings" panose="05000000000000000000" pitchFamily="2" charset="2"/>
              <a:buChar char="q"/>
            </a:pPr>
            <a:r>
              <a:rPr lang="en-US" sz="1800" dirty="0"/>
              <a:t>Get IAM -&gt; User -&gt; Create User -&gt; provide name and also console access -&gt; select </a:t>
            </a:r>
            <a:r>
              <a:rPr lang="en-US" sz="1800" dirty="0">
                <a:solidFill>
                  <a:srgbClr val="16191F"/>
                </a:solidFill>
                <a:latin typeface="Amazon Ember"/>
              </a:rPr>
              <a:t>I want to create an IAM user</a:t>
            </a:r>
            <a:r>
              <a:rPr lang="en-US" sz="1800" b="0" i="0" dirty="0">
                <a:solidFill>
                  <a:srgbClr val="16191F"/>
                </a:solidFill>
                <a:effectLst/>
                <a:latin typeface="Amazon Ember"/>
              </a:rPr>
              <a:t> -&gt; give custom password -&gt; create user without any permission yet</a:t>
            </a:r>
          </a:p>
          <a:p>
            <a:pPr marL="285750" indent="-285750">
              <a:buFont typeface="Wingdings" panose="05000000000000000000" pitchFamily="2" charset="2"/>
              <a:buChar char="q"/>
            </a:pPr>
            <a:r>
              <a:rPr lang="en-US" sz="1800" dirty="0"/>
              <a:t>At this point this user don’t have any permission</a:t>
            </a:r>
          </a:p>
          <a:p>
            <a:pPr marL="285750" indent="-285750">
              <a:buFont typeface="Wingdings" panose="05000000000000000000" pitchFamily="2" charset="2"/>
              <a:buChar char="q"/>
            </a:pPr>
            <a:r>
              <a:rPr lang="en-US" sz="1800" dirty="0"/>
              <a:t>Create a user group ‘admin’ , with AdministratorAccess and add user created above</a:t>
            </a:r>
          </a:p>
          <a:p>
            <a:pPr marL="285750" indent="-285750">
              <a:buFont typeface="Wingdings" panose="05000000000000000000" pitchFamily="2" charset="2"/>
              <a:buChar char="q"/>
            </a:pPr>
            <a:r>
              <a:rPr lang="en-US" sz="1800" dirty="0"/>
              <a:t>Also IAM -&gt; AWS Account (right side) -&gt; Create Alias</a:t>
            </a:r>
          </a:p>
          <a:p>
            <a:pPr marL="285750" indent="-285750">
              <a:buFont typeface="Wingdings" panose="05000000000000000000" pitchFamily="2" charset="2"/>
              <a:buChar char="q"/>
            </a:pPr>
            <a:r>
              <a:rPr lang="en-US" sz="1800" dirty="0"/>
              <a:t>Logout and go to aws.amazon.com (or alias URL) and select IAM user to login</a:t>
            </a:r>
          </a:p>
          <a:p>
            <a:pPr marL="285750" indent="-285750">
              <a:buFont typeface="Wingdings" panose="05000000000000000000" pitchFamily="2" charset="2"/>
              <a:buChar char="q"/>
            </a:pPr>
            <a:r>
              <a:rPr lang="en-US" sz="1800" dirty="0"/>
              <a:t>Put credentials and login</a:t>
            </a:r>
          </a:p>
          <a:p>
            <a:pPr marL="285750" indent="-285750">
              <a:buFont typeface="Wingdings" panose="05000000000000000000" pitchFamily="2" charset="2"/>
              <a:buChar char="q"/>
            </a:pPr>
            <a:r>
              <a:rPr lang="en-US" sz="1800" dirty="0"/>
              <a:t>IAM -&gt; Users -&gt; click &lt;user&gt; -&gt; Security credentials -&gt; Assign MFA device</a:t>
            </a:r>
          </a:p>
          <a:p>
            <a:endParaRPr lang="en-US" dirty="0"/>
          </a:p>
          <a:p>
            <a:endParaRPr lang="en-US" dirty="0"/>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a:t>
            </a:fld>
            <a:endParaRPr lang="en-US" dirty="0"/>
          </a:p>
        </p:txBody>
      </p:sp>
      <p:pic>
        <p:nvPicPr>
          <p:cNvPr id="7" name="Picture 6">
            <a:extLst>
              <a:ext uri="{FF2B5EF4-FFF2-40B4-BE49-F238E27FC236}">
                <a16:creationId xmlns:a16="http://schemas.microsoft.com/office/drawing/2014/main" id="{1AA8B3F6-FC37-A784-4199-6F0C9914E073}"/>
              </a:ext>
            </a:extLst>
          </p:cNvPr>
          <p:cNvPicPr>
            <a:picLocks noChangeAspect="1"/>
          </p:cNvPicPr>
          <p:nvPr/>
        </p:nvPicPr>
        <p:blipFill>
          <a:blip r:embed="rId2"/>
          <a:stretch>
            <a:fillRect/>
          </a:stretch>
        </p:blipFill>
        <p:spPr>
          <a:xfrm>
            <a:off x="961101" y="779840"/>
            <a:ext cx="3223539" cy="1882303"/>
          </a:xfrm>
          <a:prstGeom prst="rect">
            <a:avLst/>
          </a:prstGeom>
        </p:spPr>
      </p:pic>
    </p:spTree>
    <p:extLst>
      <p:ext uri="{BB962C8B-B14F-4D97-AF65-F5344CB8AC3E}">
        <p14:creationId xmlns:p14="http://schemas.microsoft.com/office/powerpoint/2010/main" val="37008107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11228606" cy="517664"/>
          </a:xfrm>
        </p:spPr>
        <p:txBody>
          <a:bodyPr>
            <a:normAutofit/>
          </a:bodyPr>
          <a:lstStyle/>
          <a:p>
            <a:r>
              <a:rPr lang="en-US" sz="2000" b="1" dirty="0"/>
              <a:t>Security group vs Network access control list (NACL)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40</a:t>
            </a:fld>
            <a:endParaRPr lang="en-US" dirty="0"/>
          </a:p>
        </p:txBody>
      </p:sp>
      <p:pic>
        <p:nvPicPr>
          <p:cNvPr id="9" name="Picture 8" descr="A diagram of a security group&#10;&#10;Description automatically generated">
            <a:extLst>
              <a:ext uri="{FF2B5EF4-FFF2-40B4-BE49-F238E27FC236}">
                <a16:creationId xmlns:a16="http://schemas.microsoft.com/office/drawing/2014/main" id="{B4A85342-97D9-CD28-9A2F-DDE3B7C5755C}"/>
              </a:ext>
            </a:extLst>
          </p:cNvPr>
          <p:cNvPicPr>
            <a:picLocks noChangeAspect="1"/>
          </p:cNvPicPr>
          <p:nvPr/>
        </p:nvPicPr>
        <p:blipFill>
          <a:blip r:embed="rId3"/>
          <a:stretch>
            <a:fillRect/>
          </a:stretch>
        </p:blipFill>
        <p:spPr>
          <a:xfrm>
            <a:off x="927566" y="1353390"/>
            <a:ext cx="5800725" cy="4581525"/>
          </a:xfrm>
          <a:prstGeom prst="rect">
            <a:avLst/>
          </a:prstGeom>
        </p:spPr>
      </p:pic>
    </p:spTree>
    <p:extLst>
      <p:ext uri="{BB962C8B-B14F-4D97-AF65-F5344CB8AC3E}">
        <p14:creationId xmlns:p14="http://schemas.microsoft.com/office/powerpoint/2010/main" val="31205391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11228606" cy="517664"/>
          </a:xfrm>
        </p:spPr>
        <p:txBody>
          <a:bodyPr>
            <a:normAutofit/>
          </a:bodyPr>
          <a:lstStyle/>
          <a:p>
            <a:r>
              <a:rPr lang="en-US" sz="2000" b="1" dirty="0"/>
              <a:t>Security group vs Network access control list (NACL)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41</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fontScale="77500" lnSpcReduction="20000"/>
          </a:bodyPr>
          <a:lstStyle/>
          <a:p>
            <a:pPr marL="285750" indent="-285750">
              <a:buFont typeface="Wingdings" panose="05000000000000000000" pitchFamily="2" charset="2"/>
              <a:buChar char="q"/>
            </a:pPr>
            <a:r>
              <a:rPr lang="en-US" sz="1600" dirty="0"/>
              <a:t>Create VPC and more, having 1 nat gateway</a:t>
            </a:r>
          </a:p>
          <a:p>
            <a:pPr marL="285750" indent="-285750">
              <a:buFont typeface="Wingdings" panose="05000000000000000000" pitchFamily="2" charset="2"/>
              <a:buChar char="q"/>
            </a:pPr>
            <a:r>
              <a:rPr lang="en-US" sz="1600" dirty="0"/>
              <a:t>Create a EC2 instance, in public subnet, with SG rules allowing ssh, http,  and bootstrap script to have apache and web page. </a:t>
            </a:r>
          </a:p>
          <a:p>
            <a:pPr marL="285750" indent="-285750">
              <a:buFont typeface="Wingdings" panose="05000000000000000000" pitchFamily="2" charset="2"/>
              <a:buChar char="q"/>
            </a:pPr>
            <a:r>
              <a:rPr lang="en-US" sz="1600" dirty="0"/>
              <a:t>Once instance is in Running state, ensure Apache display web page</a:t>
            </a:r>
          </a:p>
          <a:p>
            <a:pPr marL="285750" indent="-285750">
              <a:buFont typeface="Wingdings" panose="05000000000000000000" pitchFamily="2" charset="2"/>
              <a:buChar char="q"/>
            </a:pPr>
            <a:r>
              <a:rPr lang="en-US" sz="1600" dirty="0"/>
              <a:t>Go to Security group of EC2 instance</a:t>
            </a:r>
          </a:p>
          <a:p>
            <a:pPr marL="285750" indent="-285750">
              <a:buFont typeface="Wingdings" panose="05000000000000000000" pitchFamily="2" charset="2"/>
              <a:buChar char="q"/>
            </a:pPr>
            <a:r>
              <a:rPr lang="en-US" sz="1600" dirty="0">
                <a:solidFill>
                  <a:srgbClr val="7030A0"/>
                </a:solidFill>
              </a:rPr>
              <a:t>Security group is layer of defense and works at instance level (Instance doesn’t mean EC2 only , it can be anything like Databases, Kafka or any service on AWS)</a:t>
            </a:r>
          </a:p>
          <a:p>
            <a:pPr marL="285750" indent="-285750">
              <a:buFont typeface="Wingdings" panose="05000000000000000000" pitchFamily="2" charset="2"/>
              <a:buChar char="q"/>
            </a:pPr>
            <a:r>
              <a:rPr lang="en-US" sz="1600" dirty="0">
                <a:solidFill>
                  <a:srgbClr val="7030A0"/>
                </a:solidFill>
              </a:rPr>
              <a:t>It controls traffic to and from AWS service</a:t>
            </a:r>
          </a:p>
          <a:p>
            <a:pPr marL="285750" indent="-285750">
              <a:buFont typeface="Wingdings" panose="05000000000000000000" pitchFamily="2" charset="2"/>
              <a:buChar char="q"/>
            </a:pPr>
            <a:r>
              <a:rPr lang="en-US" sz="1600" dirty="0"/>
              <a:t>Inbound will show rules (ssh, , http) allowed and outbound will show everything allowed</a:t>
            </a:r>
          </a:p>
          <a:p>
            <a:pPr marL="285750" indent="-285750">
              <a:buFont typeface="Wingdings" panose="05000000000000000000" pitchFamily="2" charset="2"/>
              <a:buChar char="q"/>
            </a:pPr>
            <a:r>
              <a:rPr lang="en-US" sz="1600" dirty="0"/>
              <a:t>On outbound, rules, change the default rule to allow only ssh. And access the web page. Its accessible.</a:t>
            </a:r>
          </a:p>
          <a:p>
            <a:pPr marL="285750" indent="-285750">
              <a:buFont typeface="Wingdings" panose="05000000000000000000" pitchFamily="2" charset="2"/>
              <a:buChar char="q"/>
            </a:pPr>
            <a:r>
              <a:rPr lang="en-US" sz="1600" dirty="0">
                <a:solidFill>
                  <a:srgbClr val="7030A0"/>
                </a:solidFill>
              </a:rPr>
              <a:t>This suggest, security group allow outbound traffic, based on inbound traffic. If inbound traffic is allowed, the outbound is automatically allowed. This nature is called as Stateful i.e., Security Groups are stateful in nature</a:t>
            </a:r>
          </a:p>
          <a:p>
            <a:pPr marL="285750" indent="-285750">
              <a:buFont typeface="Wingdings" panose="05000000000000000000" pitchFamily="2" charset="2"/>
              <a:buChar char="q"/>
            </a:pPr>
            <a:r>
              <a:rPr lang="en-US" sz="1600" dirty="0"/>
              <a:t>Click on Subnet of EC2 instance, check the NACL.  </a:t>
            </a:r>
          </a:p>
          <a:p>
            <a:pPr marL="285750" indent="-285750">
              <a:buFont typeface="Wingdings" panose="05000000000000000000" pitchFamily="2" charset="2"/>
              <a:buChar char="q"/>
            </a:pPr>
            <a:r>
              <a:rPr lang="en-US" sz="1600" dirty="0">
                <a:solidFill>
                  <a:srgbClr val="7030A0"/>
                </a:solidFill>
              </a:rPr>
              <a:t>NACL is first layer of defense, and it governs traffic at Subnet level. Everything inside subnet, will have to pass through NACL. Security group is 2</a:t>
            </a:r>
            <a:r>
              <a:rPr lang="en-US" sz="1600" baseline="30000" dirty="0">
                <a:solidFill>
                  <a:srgbClr val="7030A0"/>
                </a:solidFill>
              </a:rPr>
              <a:t>nd</a:t>
            </a:r>
            <a:r>
              <a:rPr lang="en-US" sz="1600" dirty="0">
                <a:solidFill>
                  <a:srgbClr val="7030A0"/>
                </a:solidFill>
              </a:rPr>
              <a:t> layer of defense.</a:t>
            </a:r>
          </a:p>
          <a:p>
            <a:pPr marL="285750" indent="-285750">
              <a:buFont typeface="Wingdings" panose="05000000000000000000" pitchFamily="2" charset="2"/>
              <a:buChar char="q"/>
            </a:pPr>
            <a:r>
              <a:rPr lang="en-US" sz="1600" dirty="0">
                <a:solidFill>
                  <a:srgbClr val="7030A0"/>
                </a:solidFill>
              </a:rPr>
              <a:t>Over NACL there is option to Deny, so traffic can be denied, but for Security Group, there is no Deny option. It only Allows traffic</a:t>
            </a:r>
          </a:p>
          <a:p>
            <a:pPr marL="285750" indent="-285750">
              <a:buFont typeface="Wingdings" panose="05000000000000000000" pitchFamily="2" charset="2"/>
              <a:buChar char="q"/>
            </a:pPr>
            <a:r>
              <a:rPr lang="en-US" sz="1600" dirty="0"/>
              <a:t>Now change the NACL. Add a rule with number 95, allowing HTTP(80) traffic on Inbound and “All TCP” in outbound (We don’t know what port the Http response would go) </a:t>
            </a:r>
            <a:r>
              <a:rPr lang="en-US" sz="1600" dirty="0">
                <a:highlight>
                  <a:srgbClr val="FFFF00"/>
                </a:highlight>
              </a:rPr>
              <a:t>See Notes</a:t>
            </a:r>
          </a:p>
          <a:p>
            <a:pPr marL="285750" indent="-285750">
              <a:buFont typeface="Wingdings" panose="05000000000000000000" pitchFamily="2" charset="2"/>
              <a:buChar char="q"/>
            </a:pPr>
            <a:r>
              <a:rPr lang="en-US" sz="1600" dirty="0"/>
              <a:t>Try to access EC2 website now, accessible</a:t>
            </a:r>
          </a:p>
          <a:p>
            <a:pPr marL="285750" indent="-285750">
              <a:buFont typeface="Wingdings" panose="05000000000000000000" pitchFamily="2" charset="2"/>
              <a:buChar char="q"/>
            </a:pPr>
            <a:r>
              <a:rPr lang="en-US" sz="1600" dirty="0"/>
              <a:t>Edit NACL Inbound rule, and put HTTP(80), as Deny</a:t>
            </a:r>
          </a:p>
          <a:p>
            <a:pPr marL="285750" indent="-285750">
              <a:buFont typeface="Wingdings" panose="05000000000000000000" pitchFamily="2" charset="2"/>
              <a:buChar char="q"/>
            </a:pPr>
            <a:r>
              <a:rPr lang="en-US" sz="1600" dirty="0"/>
              <a:t>Try to access EC2 website now, not accessible – The HTTP(80) traffic is now denied at subnet layer itself, traffic won’t even reach to EC2</a:t>
            </a:r>
          </a:p>
          <a:p>
            <a:pPr marL="285750" indent="-285750">
              <a:buFont typeface="Wingdings" panose="05000000000000000000" pitchFamily="2" charset="2"/>
              <a:buChar char="q"/>
            </a:pPr>
            <a:endParaRPr lang="en-US" sz="18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7912593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42</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solidFill>
                  <a:srgbClr val="7030A0"/>
                </a:solidFill>
              </a:rPr>
              <a:t>The traffic is allowed or Denies at NACL first and then at Security Group</a:t>
            </a:r>
          </a:p>
          <a:p>
            <a:pPr marL="285750" indent="-285750">
              <a:buFont typeface="Wingdings" panose="05000000000000000000" pitchFamily="2" charset="2"/>
              <a:buChar char="q"/>
            </a:pPr>
            <a:r>
              <a:rPr lang="en-US" sz="1600" dirty="0"/>
              <a:t>Change the NACL rule back to Allow On Inbound and try to access instance webpage. Now webpage will be accessible</a:t>
            </a:r>
          </a:p>
          <a:p>
            <a:pPr marL="285750" indent="-285750">
              <a:buFont typeface="Wingdings" panose="05000000000000000000" pitchFamily="2" charset="2"/>
              <a:buChar char="q"/>
            </a:pPr>
            <a:r>
              <a:rPr lang="en-US" sz="1600" dirty="0"/>
              <a:t>Change the outbound rule Deny All TCP and try accessing web page , not accessible</a:t>
            </a:r>
          </a:p>
          <a:p>
            <a:pPr marL="285750" indent="-285750">
              <a:buFont typeface="Wingdings" panose="05000000000000000000" pitchFamily="2" charset="2"/>
              <a:buChar char="q"/>
            </a:pPr>
            <a:r>
              <a:rPr lang="en-US" sz="1600" dirty="0">
                <a:solidFill>
                  <a:srgbClr val="7030A0"/>
                </a:solidFill>
              </a:rPr>
              <a:t>NACL is stateless in nature, it doesn’t track request to allow response</a:t>
            </a:r>
          </a:p>
          <a:p>
            <a:pPr marL="285750" indent="-285750">
              <a:buFont typeface="Wingdings" panose="05000000000000000000" pitchFamily="2" charset="2"/>
              <a:buChar char="q"/>
            </a:pPr>
            <a:r>
              <a:rPr lang="en-US" sz="1600" dirty="0"/>
              <a:t>NACL has numbers mentioned for rules, lowest of that number will have highest priority.  * is evaluated at end</a:t>
            </a:r>
          </a:p>
          <a:p>
            <a:pPr marL="285750" indent="-285750">
              <a:buFont typeface="Wingdings" panose="05000000000000000000" pitchFamily="2" charset="2"/>
              <a:buChar char="q"/>
            </a:pPr>
            <a:r>
              <a:rPr lang="en-US" sz="1600" dirty="0"/>
              <a:t>Say at 95 some xyz traffic is Denied and at 100 same traffic is Allowed. 95 number rule will be evaluated first and effectively the xyz traffic would be Denied</a:t>
            </a:r>
          </a:p>
          <a:p>
            <a:pPr marL="285750" indent="-285750">
              <a:buFont typeface="Wingdings" panose="05000000000000000000" pitchFamily="2" charset="2"/>
              <a:buChar char="q"/>
            </a:pPr>
            <a:r>
              <a:rPr lang="en-US" sz="1600" dirty="0"/>
              <a:t>Change NACL Inbound Rule, to Deny HTTP(80) , try accessing webpage , not accessible</a:t>
            </a:r>
          </a:p>
          <a:p>
            <a:pPr marL="285750" indent="-285750">
              <a:buFont typeface="Wingdings" panose="05000000000000000000" pitchFamily="2" charset="2"/>
              <a:buChar char="q"/>
            </a:pPr>
            <a:r>
              <a:rPr lang="en-US" sz="1600" dirty="0"/>
              <a:t>Change number of Inbound rule for HTTP(80) from 95 rule to 105 , try accessing webpage , now accessible</a:t>
            </a:r>
          </a:p>
          <a:p>
            <a:pPr marL="285750" indent="-285750">
              <a:buFont typeface="Wingdings" panose="05000000000000000000" pitchFamily="2" charset="2"/>
              <a:buChar char="q"/>
            </a:pPr>
            <a:r>
              <a:rPr lang="en-US" sz="1600" dirty="0">
                <a:solidFill>
                  <a:srgbClr val="7030A0"/>
                </a:solidFill>
              </a:rPr>
              <a:t>The rules on NACL are prioritized as per their number, lowest one get highest priority. Once allowed or denied, the rule after that won’t have any impact</a:t>
            </a:r>
          </a:p>
          <a:p>
            <a:pPr marL="285750" indent="-285750">
              <a:buFont typeface="Wingdings" panose="05000000000000000000" pitchFamily="2" charset="2"/>
              <a:buChar char="q"/>
            </a:pPr>
            <a:endParaRPr lang="en-US" sz="18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
        <p:nvSpPr>
          <p:cNvPr id="7" name="Title 1">
            <a:extLst>
              <a:ext uri="{FF2B5EF4-FFF2-40B4-BE49-F238E27FC236}">
                <a16:creationId xmlns:a16="http://schemas.microsoft.com/office/drawing/2014/main" id="{B01CB36E-2F21-85AE-2A3D-37AB73311651}"/>
              </a:ext>
            </a:extLst>
          </p:cNvPr>
          <p:cNvSpPr txBox="1">
            <a:spLocks/>
          </p:cNvSpPr>
          <p:nvPr/>
        </p:nvSpPr>
        <p:spPr>
          <a:xfrm>
            <a:off x="658594" y="140528"/>
            <a:ext cx="11228606" cy="517664"/>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solidFill>
                <a:latin typeface="+mj-lt"/>
                <a:ea typeface="+mj-ea"/>
                <a:cs typeface="+mj-cs"/>
              </a:defRPr>
            </a:lvl1pPr>
          </a:lstStyle>
          <a:p>
            <a:r>
              <a:rPr lang="en-US" sz="2000" b="1"/>
              <a:t>Security group vs Network access control list (NACL) – hands on</a:t>
            </a:r>
          </a:p>
        </p:txBody>
      </p:sp>
    </p:spTree>
    <p:extLst>
      <p:ext uri="{BB962C8B-B14F-4D97-AF65-F5344CB8AC3E}">
        <p14:creationId xmlns:p14="http://schemas.microsoft.com/office/powerpoint/2010/main" val="37733953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506678" y="2148840"/>
            <a:ext cx="4664242" cy="1715531"/>
          </a:xfrm>
        </p:spPr>
        <p:txBody>
          <a:bodyPr/>
          <a:lstStyle/>
          <a:p>
            <a:r>
              <a:rPr lang="en-US" dirty="0"/>
              <a:t>IAM</a:t>
            </a:r>
          </a:p>
        </p:txBody>
      </p:sp>
    </p:spTree>
    <p:extLst>
      <p:ext uri="{BB962C8B-B14F-4D97-AF65-F5344CB8AC3E}">
        <p14:creationId xmlns:p14="http://schemas.microsoft.com/office/powerpoint/2010/main" val="35987134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Identity access management – IAM</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44</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IAM is global service</a:t>
            </a:r>
          </a:p>
          <a:p>
            <a:pPr marL="285750" indent="-285750">
              <a:buFont typeface="Wingdings" panose="05000000000000000000" pitchFamily="2" charset="2"/>
              <a:buChar char="q"/>
            </a:pPr>
            <a:r>
              <a:rPr lang="en-US" sz="1600" dirty="0"/>
              <a:t>Some part of it you are already using, like your account which is your root account</a:t>
            </a:r>
          </a:p>
          <a:p>
            <a:pPr marL="285750" indent="-285750">
              <a:buFont typeface="Wingdings" panose="05000000000000000000" pitchFamily="2" charset="2"/>
              <a:buChar char="q"/>
            </a:pPr>
            <a:r>
              <a:rPr lang="en-US" sz="1600" dirty="0"/>
              <a:t>Never share root account, but create users for them to access AWS</a:t>
            </a:r>
          </a:p>
          <a:p>
            <a:pPr marL="285750" indent="-285750">
              <a:buFont typeface="Wingdings" panose="05000000000000000000" pitchFamily="2" charset="2"/>
              <a:buChar char="q"/>
            </a:pPr>
            <a:r>
              <a:rPr lang="en-US" sz="1600" dirty="0"/>
              <a:t>Users can be grouped together, based on their roles,  in groups</a:t>
            </a:r>
          </a:p>
          <a:p>
            <a:pPr marL="285750" indent="-285750">
              <a:buFont typeface="Wingdings" panose="05000000000000000000" pitchFamily="2" charset="2"/>
              <a:buChar char="q"/>
            </a:pPr>
            <a:r>
              <a:rPr lang="en-US" sz="1600" dirty="0"/>
              <a:t>The users are assigned permissions by something called as policies</a:t>
            </a:r>
          </a:p>
          <a:p>
            <a:pPr marL="285750" indent="-285750">
              <a:buFont typeface="Wingdings" panose="05000000000000000000" pitchFamily="2" charset="2"/>
              <a:buChar char="q"/>
            </a:pPr>
            <a:r>
              <a:rPr lang="en-US" sz="1600" dirty="0"/>
              <a:t>A policy is JSON doc, describing the resource and permissions on resource</a:t>
            </a:r>
          </a:p>
          <a:p>
            <a:pPr marL="285750" indent="-285750">
              <a:buFont typeface="Wingdings" panose="05000000000000000000" pitchFamily="2" charset="2"/>
              <a:buChar char="q"/>
            </a:pPr>
            <a:r>
              <a:rPr lang="en-US" sz="1600" dirty="0"/>
              <a:t>User can exist without group or can belong to multiple group</a:t>
            </a:r>
          </a:p>
          <a:p>
            <a:pPr marL="285750" indent="-285750">
              <a:buFont typeface="Wingdings" panose="05000000000000000000" pitchFamily="2" charset="2"/>
              <a:buChar char="q"/>
            </a:pPr>
            <a:r>
              <a:rPr lang="en-US" sz="1600" dirty="0">
                <a:solidFill>
                  <a:srgbClr val="FF0000"/>
                </a:solidFill>
              </a:rPr>
              <a:t>In AWS, always apply principal of least privilege, i.e., never allow permissions more than needed</a:t>
            </a:r>
          </a:p>
          <a:p>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pic>
        <p:nvPicPr>
          <p:cNvPr id="5" name="Picture 4" descr="A screenshot of a computer code&#10;&#10;Description automatically generated with low confidence">
            <a:extLst>
              <a:ext uri="{FF2B5EF4-FFF2-40B4-BE49-F238E27FC236}">
                <a16:creationId xmlns:a16="http://schemas.microsoft.com/office/drawing/2014/main" id="{88E5A893-6345-06BF-EB1C-8C8962007278}"/>
              </a:ext>
            </a:extLst>
          </p:cNvPr>
          <p:cNvPicPr>
            <a:picLocks noChangeAspect="1"/>
          </p:cNvPicPr>
          <p:nvPr/>
        </p:nvPicPr>
        <p:blipFill>
          <a:blip r:embed="rId2"/>
          <a:stretch>
            <a:fillRect/>
          </a:stretch>
        </p:blipFill>
        <p:spPr>
          <a:xfrm>
            <a:off x="8264830" y="1672484"/>
            <a:ext cx="2438525" cy="1549480"/>
          </a:xfrm>
          <a:prstGeom prst="rect">
            <a:avLst/>
          </a:prstGeom>
        </p:spPr>
      </p:pic>
    </p:spTree>
    <p:extLst>
      <p:ext uri="{BB962C8B-B14F-4D97-AF65-F5344CB8AC3E}">
        <p14:creationId xmlns:p14="http://schemas.microsoft.com/office/powerpoint/2010/main" val="396716423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IAM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45</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Search IAM and click on that</a:t>
            </a:r>
          </a:p>
          <a:p>
            <a:pPr marL="285750" indent="-285750">
              <a:buFont typeface="Wingdings" panose="05000000000000000000" pitchFamily="2" charset="2"/>
              <a:buChar char="q"/>
            </a:pPr>
            <a:r>
              <a:rPr lang="en-US" sz="1600" dirty="0"/>
              <a:t>You can see on top that this is global service</a:t>
            </a:r>
          </a:p>
          <a:p>
            <a:pPr marL="285750" indent="-285750">
              <a:buFont typeface="Wingdings" panose="05000000000000000000" pitchFamily="2" charset="2"/>
              <a:buChar char="q"/>
            </a:pPr>
            <a:r>
              <a:rPr lang="en-US" sz="1600" dirty="0"/>
              <a:t>Add User, Provide user access to the AWS Management Console, I want to create an IAM user, don’t force to change password on next login, Add User to a Group, Create Group, Assign Administrator Access Policy</a:t>
            </a:r>
          </a:p>
          <a:p>
            <a:pPr marL="285750" indent="-285750">
              <a:buFont typeface="Wingdings" panose="05000000000000000000" pitchFamily="2" charset="2"/>
              <a:buChar char="q"/>
            </a:pPr>
            <a:r>
              <a:rPr lang="en-US" sz="1600" dirty="0"/>
              <a:t>Once created, explore Groups and Users from left menu</a:t>
            </a:r>
          </a:p>
          <a:p>
            <a:pPr marL="285750" indent="-285750">
              <a:buFont typeface="Wingdings" panose="05000000000000000000" pitchFamily="2" charset="2"/>
              <a:buChar char="q"/>
            </a:pPr>
            <a:r>
              <a:rPr lang="en-US" sz="1600" dirty="0"/>
              <a:t>Click on Dashboard and on right, Create Account Alias</a:t>
            </a:r>
          </a:p>
          <a:p>
            <a:pPr marL="285750" indent="-285750">
              <a:buFont typeface="Wingdings" panose="05000000000000000000" pitchFamily="2" charset="2"/>
              <a:buChar char="q"/>
            </a:pPr>
            <a:r>
              <a:rPr lang="en-US" sz="1600" dirty="0"/>
              <a:t>Copy Sign-in URL and open in Firefox private window and sign in</a:t>
            </a:r>
          </a:p>
          <a:p>
            <a:pPr marL="285750" indent="-285750">
              <a:buFont typeface="Wingdings" panose="05000000000000000000" pitchFamily="2" charset="2"/>
              <a:buChar char="q"/>
            </a:pPr>
            <a:r>
              <a:rPr lang="en-US" sz="1600" dirty="0"/>
              <a:t>Can do anything since this is Admin user</a:t>
            </a:r>
          </a:p>
          <a:p>
            <a:pPr marL="285750" indent="-285750">
              <a:buFont typeface="Wingdings" panose="05000000000000000000" pitchFamily="2" charset="2"/>
              <a:buChar char="q"/>
            </a:pPr>
            <a:r>
              <a:rPr lang="en-US" sz="1600" dirty="0"/>
              <a:t>Click on the name on right top and along with account id now IAM user label would be visible, indicating IAM user and not root account</a:t>
            </a:r>
          </a:p>
          <a:p>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34728718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IAM policies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46</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If a policy is applied to a group, it is inherited by all members of that group</a:t>
            </a:r>
          </a:p>
          <a:p>
            <a:pPr marL="285750" indent="-285750">
              <a:buFont typeface="Wingdings" panose="05000000000000000000" pitchFamily="2" charset="2"/>
              <a:buChar char="q"/>
            </a:pPr>
            <a:r>
              <a:rPr lang="en-US" sz="1600" dirty="0"/>
              <a:t>A policy structure is like shown in picture</a:t>
            </a:r>
          </a:p>
          <a:p>
            <a:pPr marL="285750" indent="-285750">
              <a:buFont typeface="Wingdings" panose="05000000000000000000" pitchFamily="2" charset="2"/>
              <a:buChar char="q"/>
            </a:pPr>
            <a:r>
              <a:rPr lang="en-US" sz="1600" dirty="0"/>
              <a:t>Id is id of policy , optional</a:t>
            </a:r>
          </a:p>
          <a:p>
            <a:pPr marL="285750" indent="-285750">
              <a:buFont typeface="Wingdings" panose="05000000000000000000" pitchFamily="2" charset="2"/>
              <a:buChar char="q"/>
            </a:pPr>
            <a:r>
              <a:rPr lang="en-US" sz="1600" dirty="0"/>
              <a:t>Sid is statement Id , optional</a:t>
            </a:r>
          </a:p>
          <a:p>
            <a:pPr marL="285750" indent="-285750">
              <a:buFont typeface="Wingdings" panose="05000000000000000000" pitchFamily="2" charset="2"/>
              <a:buChar char="q"/>
            </a:pPr>
            <a:r>
              <a:rPr lang="en-US" sz="1600" dirty="0"/>
              <a:t>Effect can be allowing actions or deny action</a:t>
            </a:r>
          </a:p>
          <a:p>
            <a:pPr marL="285750" indent="-285750">
              <a:buFont typeface="Wingdings" panose="05000000000000000000" pitchFamily="2" charset="2"/>
              <a:buChar char="q"/>
            </a:pPr>
            <a:r>
              <a:rPr lang="en-US" sz="1600" dirty="0"/>
              <a:t>Actions are  what actions are allowed on Resource, which is</a:t>
            </a:r>
          </a:p>
          <a:p>
            <a:r>
              <a:rPr lang="en-US" sz="1600" dirty="0"/>
              <a:t>S3 bucket ARN in this case</a:t>
            </a:r>
          </a:p>
          <a:p>
            <a:pPr marL="285750" indent="-285750">
              <a:buFont typeface="Wingdings" panose="05000000000000000000" pitchFamily="2" charset="2"/>
              <a:buChar char="q"/>
            </a:pPr>
            <a:r>
              <a:rPr lang="en-US" sz="1600" dirty="0"/>
              <a:t>Principal is who can perform (or cannot perform), these actions, </a:t>
            </a:r>
          </a:p>
          <a:p>
            <a:r>
              <a:rPr lang="en-US" sz="1600" dirty="0"/>
              <a:t>in this case, root account</a:t>
            </a:r>
          </a:p>
          <a:p>
            <a:pPr marL="285750" indent="-285750">
              <a:buFont typeface="Wingdings" panose="05000000000000000000" pitchFamily="2" charset="2"/>
              <a:buChar char="q"/>
            </a:pPr>
            <a:r>
              <a:rPr lang="en-US" sz="1600" dirty="0"/>
              <a:t>Login to account with root user and see policy for role </a:t>
            </a:r>
            <a:r>
              <a:rPr lang="en-US" sz="1600" dirty="0">
                <a:hlinkClick r:id="rId2">
                  <a:extLst>
                    <a:ext uri="{A12FA001-AC4F-418D-AE19-62706E023703}">
                      <ahyp:hlinkClr xmlns:ahyp="http://schemas.microsoft.com/office/drawing/2018/hyperlinkcolor" val="tx"/>
                    </a:ext>
                  </a:extLst>
                </a:hlinkClick>
              </a:rPr>
              <a:t>AdministratorAccess</a:t>
            </a:r>
            <a:endParaRPr lang="en-US" sz="1600" dirty="0"/>
          </a:p>
          <a:p>
            <a:endParaRPr lang="en-US" sz="1600" dirty="0"/>
          </a:p>
          <a:p>
            <a:endParaRPr lang="en-US" sz="1600" dirty="0"/>
          </a:p>
          <a:p>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pic>
        <p:nvPicPr>
          <p:cNvPr id="5" name="Picture 4" descr="A screenshot of a computer program&#10;&#10;Description automatically generated with medium confidence">
            <a:extLst>
              <a:ext uri="{FF2B5EF4-FFF2-40B4-BE49-F238E27FC236}">
                <a16:creationId xmlns:a16="http://schemas.microsoft.com/office/drawing/2014/main" id="{F462033C-9A90-84D3-8FDE-A50EE4C3226C}"/>
              </a:ext>
            </a:extLst>
          </p:cNvPr>
          <p:cNvPicPr>
            <a:picLocks noChangeAspect="1"/>
          </p:cNvPicPr>
          <p:nvPr/>
        </p:nvPicPr>
        <p:blipFill>
          <a:blip r:embed="rId3"/>
          <a:stretch>
            <a:fillRect/>
          </a:stretch>
        </p:blipFill>
        <p:spPr>
          <a:xfrm>
            <a:off x="7212600" y="1163077"/>
            <a:ext cx="2463927" cy="2914800"/>
          </a:xfrm>
          <a:prstGeom prst="rect">
            <a:avLst/>
          </a:prstGeom>
        </p:spPr>
      </p:pic>
    </p:spTree>
    <p:extLst>
      <p:ext uri="{BB962C8B-B14F-4D97-AF65-F5344CB8AC3E}">
        <p14:creationId xmlns:p14="http://schemas.microsoft.com/office/powerpoint/2010/main" val="33644303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IAM Roles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47</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4196614"/>
          </a:xfrm>
        </p:spPr>
        <p:txBody>
          <a:bodyPr>
            <a:normAutofit/>
          </a:bodyPr>
          <a:lstStyle/>
          <a:p>
            <a:endParaRPr lang="en-US" sz="1600" dirty="0"/>
          </a:p>
          <a:p>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
        <p:nvSpPr>
          <p:cNvPr id="7" name="Text Placeholder 2">
            <a:extLst>
              <a:ext uri="{FF2B5EF4-FFF2-40B4-BE49-F238E27FC236}">
                <a16:creationId xmlns:a16="http://schemas.microsoft.com/office/drawing/2014/main" id="{4D01C608-127E-DE96-049F-05EF47579065}"/>
              </a:ext>
            </a:extLst>
          </p:cNvPr>
          <p:cNvSpPr txBox="1">
            <a:spLocks/>
          </p:cNvSpPr>
          <p:nvPr/>
        </p:nvSpPr>
        <p:spPr>
          <a:xfrm>
            <a:off x="658594" y="908448"/>
            <a:ext cx="10694614" cy="3374794"/>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buFont typeface="Wingdings" panose="05000000000000000000" pitchFamily="2" charset="2"/>
              <a:buChar char="q"/>
            </a:pPr>
            <a:r>
              <a:rPr lang="en-US" sz="1800" dirty="0"/>
              <a:t>AWS services might need to perform actions on your behalf</a:t>
            </a:r>
          </a:p>
          <a:p>
            <a:pPr marL="285750" indent="-285750">
              <a:buFont typeface="Wingdings" panose="05000000000000000000" pitchFamily="2" charset="2"/>
              <a:buChar char="q"/>
            </a:pPr>
            <a:r>
              <a:rPr lang="en-US" sz="1800" dirty="0"/>
              <a:t>Like say you are creating some AWS database which will be storing data on S3. So here a AWS service which is database would need access to S3</a:t>
            </a:r>
          </a:p>
          <a:p>
            <a:pPr marL="285750" indent="-285750">
              <a:buFont typeface="Wingdings" panose="05000000000000000000" pitchFamily="2" charset="2"/>
              <a:buChar char="q"/>
            </a:pPr>
            <a:r>
              <a:rPr lang="en-US" sz="1800" dirty="0"/>
              <a:t>In this case, permissions to database to access S3, are assigned via AWS Roles</a:t>
            </a:r>
          </a:p>
          <a:p>
            <a:pPr marL="285750" indent="-285750">
              <a:buFont typeface="Wingdings" panose="05000000000000000000" pitchFamily="2" charset="2"/>
              <a:buChar char="q"/>
            </a:pPr>
            <a:r>
              <a:rPr lang="en-US" sz="1800" dirty="0"/>
              <a:t>The IAM roles will be demonstrated throughout the course, here onwards</a:t>
            </a:r>
          </a:p>
          <a:p>
            <a:endParaRPr lang="en-US" sz="18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41810200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506678" y="2148840"/>
            <a:ext cx="4664242" cy="1715531"/>
          </a:xfrm>
        </p:spPr>
        <p:txBody>
          <a:bodyPr/>
          <a:lstStyle/>
          <a:p>
            <a:r>
              <a:rPr lang="en-US" dirty="0"/>
              <a:t>S3</a:t>
            </a:r>
          </a:p>
        </p:txBody>
      </p:sp>
    </p:spTree>
    <p:extLst>
      <p:ext uri="{BB962C8B-B14F-4D97-AF65-F5344CB8AC3E}">
        <p14:creationId xmlns:p14="http://schemas.microsoft.com/office/powerpoint/2010/main" val="125072910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Simple storage service – s3</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49</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Infinitely scaling object storage</a:t>
            </a:r>
          </a:p>
          <a:p>
            <a:pPr marL="285750" indent="-285750">
              <a:buFont typeface="Wingdings" panose="05000000000000000000" pitchFamily="2" charset="2"/>
              <a:buChar char="q"/>
            </a:pPr>
            <a:r>
              <a:rPr lang="en-US" sz="1600" dirty="0"/>
              <a:t>Many applications, web-sites uses S3 as their backend storage. </a:t>
            </a:r>
          </a:p>
          <a:p>
            <a:pPr marL="285750" indent="-285750">
              <a:buFont typeface="Wingdings" panose="05000000000000000000" pitchFamily="2" charset="2"/>
              <a:buChar char="q"/>
            </a:pPr>
            <a:r>
              <a:rPr lang="en-US" sz="1600" dirty="0"/>
              <a:t>Lot of AWS services are also integrated with S3</a:t>
            </a:r>
          </a:p>
          <a:p>
            <a:pPr marL="285750" indent="-285750">
              <a:buFont typeface="Wingdings" panose="05000000000000000000" pitchFamily="2" charset="2"/>
              <a:buChar char="q"/>
            </a:pPr>
            <a:r>
              <a:rPr lang="en-US" sz="1600" dirty="0"/>
              <a:t>S3 can be used for</a:t>
            </a:r>
          </a:p>
          <a:p>
            <a:pPr marL="742950" lvl="1" indent="-285750">
              <a:buFont typeface="Wingdings" panose="05000000000000000000" pitchFamily="2" charset="2"/>
              <a:buChar char="q"/>
            </a:pPr>
            <a:r>
              <a:rPr lang="en-US" sz="1400" dirty="0"/>
              <a:t>Backups, disaster recovery</a:t>
            </a:r>
          </a:p>
          <a:p>
            <a:pPr marL="742950" lvl="1" indent="-285750">
              <a:buFont typeface="Wingdings" panose="05000000000000000000" pitchFamily="2" charset="2"/>
              <a:buChar char="q"/>
            </a:pPr>
            <a:r>
              <a:rPr lang="en-US" sz="1400" dirty="0"/>
              <a:t>Archive</a:t>
            </a:r>
          </a:p>
          <a:p>
            <a:pPr marL="742950" lvl="1" indent="-285750">
              <a:buFont typeface="Wingdings" panose="05000000000000000000" pitchFamily="2" charset="2"/>
              <a:buChar char="q"/>
            </a:pPr>
            <a:r>
              <a:rPr lang="en-US" sz="1400" dirty="0"/>
              <a:t>On prem storage can be extended to cloud using S3</a:t>
            </a:r>
          </a:p>
          <a:p>
            <a:pPr marL="742950" lvl="1" indent="-285750">
              <a:buFont typeface="Wingdings" panose="05000000000000000000" pitchFamily="2" charset="2"/>
              <a:buChar char="q"/>
            </a:pPr>
            <a:r>
              <a:rPr lang="en-US" sz="1400" dirty="0"/>
              <a:t>Storing Images, Videos and all media files</a:t>
            </a:r>
          </a:p>
          <a:p>
            <a:pPr marL="742950" lvl="1" indent="-285750">
              <a:buFont typeface="Wingdings" panose="05000000000000000000" pitchFamily="2" charset="2"/>
              <a:buChar char="q"/>
            </a:pPr>
            <a:r>
              <a:rPr lang="en-US" sz="1400" dirty="0"/>
              <a:t>Hosting static websites</a:t>
            </a:r>
          </a:p>
          <a:p>
            <a:pPr marL="742950" lvl="1" indent="-285750">
              <a:buFont typeface="Wingdings" panose="05000000000000000000" pitchFamily="2" charset="2"/>
              <a:buChar char="q"/>
            </a:pPr>
            <a:r>
              <a:rPr lang="en-US" sz="1400" dirty="0"/>
              <a:t>Big data</a:t>
            </a:r>
          </a:p>
          <a:p>
            <a:pPr marL="742950" lvl="1" indent="-285750">
              <a:buFont typeface="Wingdings" panose="05000000000000000000" pitchFamily="2" charset="2"/>
              <a:buChar char="q"/>
            </a:pPr>
            <a:endParaRPr lang="en-US" sz="1400" dirty="0"/>
          </a:p>
          <a:p>
            <a:pPr marL="285750" indent="-285750">
              <a:buFont typeface="Wingdings" panose="05000000000000000000" pitchFamily="2" charset="2"/>
              <a:buChar char="q"/>
            </a:pPr>
            <a:r>
              <a:rPr lang="en-US" sz="1600" dirty="0"/>
              <a:t>Amazon S3 stores files in buckets (top level directories)</a:t>
            </a:r>
          </a:p>
          <a:p>
            <a:pPr marL="285750" indent="-285750">
              <a:buFont typeface="Wingdings" panose="05000000000000000000" pitchFamily="2" charset="2"/>
              <a:buChar char="q"/>
            </a:pPr>
            <a:r>
              <a:rPr lang="en-US" sz="1600" dirty="0"/>
              <a:t>Files are called as objects</a:t>
            </a:r>
          </a:p>
          <a:p>
            <a:pPr marL="285750" indent="-285750">
              <a:buFont typeface="Wingdings" panose="05000000000000000000" pitchFamily="2" charset="2"/>
              <a:buChar char="q"/>
            </a:pPr>
            <a:r>
              <a:rPr lang="en-US" sz="1600" dirty="0"/>
              <a:t>S3 services is global service. The buckets created are accessible across all regions of a geo</a:t>
            </a:r>
          </a:p>
          <a:p>
            <a:pPr marL="285750" indent="-285750">
              <a:buFont typeface="Wingdings" panose="05000000000000000000" pitchFamily="2" charset="2"/>
              <a:buChar char="q"/>
            </a:pPr>
            <a:r>
              <a:rPr lang="en-US" sz="1600" dirty="0"/>
              <a:t>But bucket itself is regional resource</a:t>
            </a:r>
          </a:p>
          <a:p>
            <a:pPr marL="285750" indent="-285750">
              <a:buFont typeface="Wingdings" panose="05000000000000000000" pitchFamily="2" charset="2"/>
              <a:buChar char="q"/>
            </a:pPr>
            <a:r>
              <a:rPr lang="en-US" sz="1600" dirty="0"/>
              <a:t>Objects can be nested like directories. There are no directories there, but UI will look like</a:t>
            </a:r>
          </a:p>
          <a:p>
            <a:endParaRPr lang="en-US" sz="18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pic>
        <p:nvPicPr>
          <p:cNvPr id="5" name="Picture 4" descr="A green line drawing of a bucket&#10;&#10;Description automatically generated with low confidence">
            <a:extLst>
              <a:ext uri="{FF2B5EF4-FFF2-40B4-BE49-F238E27FC236}">
                <a16:creationId xmlns:a16="http://schemas.microsoft.com/office/drawing/2014/main" id="{92531C90-1525-B2A1-409A-F5838072B38B}"/>
              </a:ext>
            </a:extLst>
          </p:cNvPr>
          <p:cNvPicPr>
            <a:picLocks noChangeAspect="1"/>
          </p:cNvPicPr>
          <p:nvPr/>
        </p:nvPicPr>
        <p:blipFill>
          <a:blip r:embed="rId2"/>
          <a:stretch>
            <a:fillRect/>
          </a:stretch>
        </p:blipFill>
        <p:spPr>
          <a:xfrm>
            <a:off x="6581040" y="2157613"/>
            <a:ext cx="1128194" cy="1172728"/>
          </a:xfrm>
          <a:prstGeom prst="rect">
            <a:avLst/>
          </a:prstGeom>
        </p:spPr>
      </p:pic>
    </p:spTree>
    <p:extLst>
      <p:ext uri="{BB962C8B-B14F-4D97-AF65-F5344CB8AC3E}">
        <p14:creationId xmlns:p14="http://schemas.microsoft.com/office/powerpoint/2010/main" val="22410767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49" y="140528"/>
            <a:ext cx="7872880" cy="517664"/>
          </a:xfrm>
        </p:spPr>
        <p:txBody>
          <a:bodyPr>
            <a:normAutofit/>
          </a:bodyPr>
          <a:lstStyle/>
          <a:p>
            <a:r>
              <a:rPr lang="en-US" sz="2400" dirty="0"/>
              <a:t>AWS CLI</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943172" y="744070"/>
            <a:ext cx="9428993" cy="5226424"/>
          </a:xfrm>
        </p:spPr>
        <p:txBody>
          <a:bodyPr>
            <a:normAutofit/>
          </a:bodyPr>
          <a:lstStyle/>
          <a:p>
            <a:pPr marL="285750" indent="-285750">
              <a:buFont typeface="Wingdings" panose="05000000000000000000" pitchFamily="2" charset="2"/>
              <a:buChar char="q"/>
            </a:pPr>
            <a:r>
              <a:rPr lang="en-US" sz="1800" dirty="0"/>
              <a:t>IAM -&gt; Users -&gt; click &lt;user&gt; -&gt; Security credentials -&gt; Create AccessKeys for cli -&gt; and keep the values saved somewhere</a:t>
            </a:r>
          </a:p>
          <a:p>
            <a:pPr marL="285750" indent="-285750">
              <a:buFont typeface="Wingdings" panose="05000000000000000000" pitchFamily="2" charset="2"/>
              <a:buChar char="q"/>
            </a:pPr>
            <a:r>
              <a:rPr lang="en-US" sz="1800" dirty="0"/>
              <a:t>Follow on ubuntu</a:t>
            </a:r>
          </a:p>
          <a:p>
            <a:r>
              <a:rPr lang="en-US" dirty="0">
                <a:solidFill>
                  <a:srgbClr val="0070C0"/>
                </a:solidFill>
              </a:rPr>
              <a:t>       curl "https://awscli.amazonaws.com/awscli-exe-linux-x86_64.zip" -o "awscliv2.zip"</a:t>
            </a:r>
          </a:p>
          <a:p>
            <a:r>
              <a:rPr lang="en-US" dirty="0">
                <a:solidFill>
                  <a:srgbClr val="0070C0"/>
                </a:solidFill>
              </a:rPr>
              <a:t>       unzip awscliv2.zip</a:t>
            </a:r>
          </a:p>
          <a:p>
            <a:r>
              <a:rPr lang="en-US" dirty="0">
                <a:solidFill>
                  <a:srgbClr val="0070C0"/>
                </a:solidFill>
              </a:rPr>
              <a:t>       </a:t>
            </a:r>
            <a:r>
              <a:rPr lang="en-US" dirty="0" err="1">
                <a:solidFill>
                  <a:srgbClr val="0070C0"/>
                </a:solidFill>
              </a:rPr>
              <a:t>sudo</a:t>
            </a:r>
            <a:r>
              <a:rPr lang="en-US" dirty="0">
                <a:solidFill>
                  <a:srgbClr val="0070C0"/>
                </a:solidFill>
              </a:rPr>
              <a:t> ./aws/install</a:t>
            </a:r>
          </a:p>
          <a:p>
            <a:r>
              <a:rPr lang="en-US" dirty="0">
                <a:solidFill>
                  <a:srgbClr val="0070C0"/>
                </a:solidFill>
              </a:rPr>
              <a:t>       aws version</a:t>
            </a:r>
          </a:p>
          <a:p>
            <a:r>
              <a:rPr lang="en-US" dirty="0">
                <a:solidFill>
                  <a:srgbClr val="0070C0"/>
                </a:solidFill>
              </a:rPr>
              <a:t>       aws configure </a:t>
            </a:r>
          </a:p>
          <a:p>
            <a:r>
              <a:rPr lang="en-US" dirty="0">
                <a:solidFill>
                  <a:srgbClr val="0070C0"/>
                </a:solidFill>
              </a:rPr>
              <a:t>       ( input keys, default region)</a:t>
            </a:r>
          </a:p>
          <a:p>
            <a:endParaRPr lang="en-US" dirty="0">
              <a:solidFill>
                <a:srgbClr val="0070C0"/>
              </a:solidFill>
            </a:endParaRPr>
          </a:p>
          <a:p>
            <a:pPr marL="285750" indent="-285750">
              <a:buFont typeface="Wingdings" panose="05000000000000000000" pitchFamily="2" charset="2"/>
              <a:buChar char="q"/>
            </a:pPr>
            <a:r>
              <a:rPr lang="en-US" sz="1800" dirty="0"/>
              <a:t>On console , there is symbol of cloud shell, where aws commands can be executed</a:t>
            </a:r>
          </a:p>
          <a:p>
            <a:endParaRPr lang="en-US" dirty="0"/>
          </a:p>
          <a:p>
            <a:endParaRPr lang="en-US" dirty="0"/>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a:t>
            </a:fld>
            <a:endParaRPr lang="en-US" dirty="0"/>
          </a:p>
        </p:txBody>
      </p:sp>
    </p:spTree>
    <p:extLst>
      <p:ext uri="{BB962C8B-B14F-4D97-AF65-F5344CB8AC3E}">
        <p14:creationId xmlns:p14="http://schemas.microsoft.com/office/powerpoint/2010/main" val="22962690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S3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50</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Try to create bucket with name </a:t>
            </a:r>
            <a:r>
              <a:rPr lang="en-US" sz="1600" i="1" dirty="0"/>
              <a:t>mybucket, </a:t>
            </a:r>
            <a:r>
              <a:rPr lang="en-US" sz="1600" dirty="0"/>
              <a:t>will show error about name, should be globally unique</a:t>
            </a:r>
          </a:p>
          <a:p>
            <a:pPr marL="285750" indent="-285750">
              <a:buFont typeface="Wingdings" panose="05000000000000000000" pitchFamily="2" charset="2"/>
              <a:buChar char="q"/>
            </a:pPr>
            <a:r>
              <a:rPr lang="en-US" sz="1600" dirty="0"/>
              <a:t>Chose region close to you</a:t>
            </a:r>
          </a:p>
          <a:p>
            <a:pPr marL="285750" indent="-285750">
              <a:buFont typeface="Wingdings" panose="05000000000000000000" pitchFamily="2" charset="2"/>
              <a:buChar char="q"/>
            </a:pPr>
            <a:r>
              <a:rPr lang="en-US" sz="1600" dirty="0"/>
              <a:t>Keep everything default, and create bucket</a:t>
            </a:r>
            <a:endParaRPr lang="en-US" sz="1400" dirty="0"/>
          </a:p>
          <a:p>
            <a:pPr marL="285750" indent="-285750">
              <a:buFont typeface="Wingdings" panose="05000000000000000000" pitchFamily="2" charset="2"/>
              <a:buChar char="q"/>
            </a:pPr>
            <a:r>
              <a:rPr lang="en-US" sz="1600" dirty="0"/>
              <a:t>Upload an image , keep everything else default</a:t>
            </a:r>
          </a:p>
          <a:p>
            <a:pPr marL="285750" indent="-285750">
              <a:buFont typeface="Wingdings" panose="05000000000000000000" pitchFamily="2" charset="2"/>
              <a:buChar char="q"/>
            </a:pPr>
            <a:r>
              <a:rPr lang="en-US" sz="1600" dirty="0"/>
              <a:t>Click on image name, to see details</a:t>
            </a:r>
          </a:p>
          <a:p>
            <a:pPr marL="285750" indent="-285750">
              <a:buFont typeface="Wingdings" panose="05000000000000000000" pitchFamily="2" charset="2"/>
              <a:buChar char="q"/>
            </a:pPr>
            <a:r>
              <a:rPr lang="en-US" sz="1600" dirty="0"/>
              <a:t>Copy object URL and try opening in another browser tab, access denied</a:t>
            </a:r>
          </a:p>
          <a:p>
            <a:pPr marL="285750" indent="-285750">
              <a:buFont typeface="Wingdings" panose="05000000000000000000" pitchFamily="2" charset="2"/>
              <a:buChar char="q"/>
            </a:pPr>
            <a:r>
              <a:rPr lang="en-US" sz="1600" dirty="0"/>
              <a:t>Click on Open button, image will be visible. The URL here is having my encoded signature in URL and hence access is granted</a:t>
            </a:r>
          </a:p>
          <a:p>
            <a:pPr marL="285750" indent="-285750">
              <a:buFont typeface="Wingdings" panose="05000000000000000000" pitchFamily="2" charset="2"/>
              <a:buChar char="q"/>
            </a:pPr>
            <a:r>
              <a:rPr lang="en-US" sz="1600" dirty="0"/>
              <a:t>Create folder, everything else default</a:t>
            </a:r>
          </a:p>
          <a:p>
            <a:pPr marL="285750" indent="-285750">
              <a:buFont typeface="Wingdings" panose="05000000000000000000" pitchFamily="2" charset="2"/>
              <a:buChar char="q"/>
            </a:pPr>
            <a:r>
              <a:rPr lang="en-US" sz="1600" dirty="0"/>
              <a:t>Can upload image inside folder</a:t>
            </a:r>
          </a:p>
          <a:p>
            <a:pPr marL="285750" indent="-285750">
              <a:buFont typeface="Wingdings" panose="05000000000000000000" pitchFamily="2" charset="2"/>
              <a:buChar char="q"/>
            </a:pPr>
            <a:r>
              <a:rPr lang="en-US" sz="1600" dirty="0"/>
              <a:t>Delete the objects</a:t>
            </a:r>
            <a:endParaRPr lang="en-US" sz="18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spTree>
    <p:extLst>
      <p:ext uri="{BB962C8B-B14F-4D97-AF65-F5344CB8AC3E}">
        <p14:creationId xmlns:p14="http://schemas.microsoft.com/office/powerpoint/2010/main" val="48631780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S3 – Security</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51</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Access to the S3 can be via IAM Policies, assigned to user, as to which API call is allowed for that user</a:t>
            </a:r>
          </a:p>
          <a:p>
            <a:pPr marL="285750" indent="-285750">
              <a:buFont typeface="Wingdings" panose="05000000000000000000" pitchFamily="2" charset="2"/>
              <a:buChar char="q"/>
            </a:pPr>
            <a:r>
              <a:rPr lang="en-US" sz="1600" dirty="0"/>
              <a:t>Or can be via Resource based policies, attached to bucket itself and to what actions are allowed on that bucket</a:t>
            </a:r>
          </a:p>
          <a:p>
            <a:pPr marL="285750" indent="-285750">
              <a:buFont typeface="Wingdings" panose="05000000000000000000" pitchFamily="2" charset="2"/>
              <a:buChar char="q"/>
            </a:pPr>
            <a:r>
              <a:rPr lang="en-US" sz="1600" dirty="0"/>
              <a:t>So S3 can be assessed if IAM permission allows it or S3 bucket itself allows that</a:t>
            </a:r>
          </a:p>
          <a:p>
            <a:pPr marL="285750" indent="-285750">
              <a:buFont typeface="Wingdings" panose="05000000000000000000" pitchFamily="2" charset="2"/>
              <a:buChar char="q"/>
            </a:pPr>
            <a:r>
              <a:rPr lang="en-US" sz="1600" dirty="0"/>
              <a:t>This policy allows getting object on S3, for all the objects on mentioned bucket</a:t>
            </a:r>
          </a:p>
          <a:p>
            <a:r>
              <a:rPr lang="en-US" sz="1600" dirty="0"/>
              <a:t>     to everyone (Principal is *)</a:t>
            </a:r>
          </a:p>
          <a:p>
            <a:pPr marL="285750" indent="-285750">
              <a:buFont typeface="Wingdings" panose="05000000000000000000" pitchFamily="2" charset="2"/>
              <a:buChar char="q"/>
            </a:pPr>
            <a:r>
              <a:rPr lang="en-US" sz="1600" dirty="0"/>
              <a:t>Setting public read on all objects, inside that bucket</a:t>
            </a:r>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800" dirty="0"/>
          </a:p>
          <a:p>
            <a:endParaRPr lang="en-US" sz="1800" dirty="0"/>
          </a:p>
          <a:p>
            <a:endParaRPr lang="en-US" sz="1800" dirty="0"/>
          </a:p>
        </p:txBody>
      </p:sp>
      <p:pic>
        <p:nvPicPr>
          <p:cNvPr id="5" name="Picture 4" descr="A screenshot of a computer program&#10;&#10;Description automatically generated with medium confidence">
            <a:extLst>
              <a:ext uri="{FF2B5EF4-FFF2-40B4-BE49-F238E27FC236}">
                <a16:creationId xmlns:a16="http://schemas.microsoft.com/office/drawing/2014/main" id="{D7C93C7E-B181-DE6C-B89D-1169F41E65EA}"/>
              </a:ext>
            </a:extLst>
          </p:cNvPr>
          <p:cNvPicPr>
            <a:picLocks noChangeAspect="1"/>
          </p:cNvPicPr>
          <p:nvPr/>
        </p:nvPicPr>
        <p:blipFill>
          <a:blip r:embed="rId2"/>
          <a:stretch>
            <a:fillRect/>
          </a:stretch>
        </p:blipFill>
        <p:spPr>
          <a:xfrm>
            <a:off x="8740711" y="1931302"/>
            <a:ext cx="2482978" cy="2571882"/>
          </a:xfrm>
          <a:prstGeom prst="rect">
            <a:avLst/>
          </a:prstGeom>
        </p:spPr>
      </p:pic>
    </p:spTree>
    <p:extLst>
      <p:ext uri="{BB962C8B-B14F-4D97-AF65-F5344CB8AC3E}">
        <p14:creationId xmlns:p14="http://schemas.microsoft.com/office/powerpoint/2010/main" val="170740516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S3 – policies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52</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2000" dirty="0"/>
              <a:t>The bucket we created was not accessible via URL</a:t>
            </a:r>
          </a:p>
          <a:p>
            <a:pPr marL="285750" indent="-285750">
              <a:buFont typeface="Wingdings" panose="05000000000000000000" pitchFamily="2" charset="2"/>
              <a:buChar char="q"/>
            </a:pPr>
            <a:r>
              <a:rPr lang="en-US" sz="2000" dirty="0"/>
              <a:t>Click on bucket -&gt; Permissions :: Uncheck block public access</a:t>
            </a:r>
          </a:p>
          <a:p>
            <a:pPr marL="285750" indent="-285750">
              <a:buFont typeface="Wingdings" panose="05000000000000000000" pitchFamily="2" charset="2"/>
              <a:buChar char="q"/>
            </a:pPr>
            <a:r>
              <a:rPr lang="en-US" sz="2000" dirty="0"/>
              <a:t>:: Edit bucket Policy :: Policy generator ::  -&gt; Actions = GetObject  and ARN = &lt;</a:t>
            </a:r>
            <a:r>
              <a:rPr lang="en-US" sz="2000" dirty="0" err="1"/>
              <a:t>bucket_arn</a:t>
            </a:r>
            <a:r>
              <a:rPr lang="en-US" sz="2000" dirty="0"/>
              <a:t>&gt;/* , Principal should be *</a:t>
            </a:r>
          </a:p>
          <a:p>
            <a:pPr marL="285750" indent="-285750">
              <a:buFont typeface="Wingdings" panose="05000000000000000000" pitchFamily="2" charset="2"/>
              <a:buChar char="q"/>
            </a:pPr>
            <a:r>
              <a:rPr lang="en-US" sz="2000" dirty="0"/>
              <a:t>:: Add Statement :: Generate Policy :: Copy that in bucket policy and Save</a:t>
            </a:r>
          </a:p>
          <a:p>
            <a:pPr marL="285750" indent="-285750">
              <a:buFont typeface="Wingdings" panose="05000000000000000000" pitchFamily="2" charset="2"/>
              <a:buChar char="q"/>
            </a:pPr>
            <a:r>
              <a:rPr lang="en-US" sz="2000" dirty="0"/>
              <a:t>Try image via URL , can be accessed now.</a:t>
            </a:r>
          </a:p>
          <a:p>
            <a:pPr marL="285750" indent="-285750">
              <a:buFont typeface="Wingdings" panose="05000000000000000000" pitchFamily="2" charset="2"/>
              <a:buChar char="q"/>
            </a:pPr>
            <a:r>
              <a:rPr lang="en-US" sz="2000" dirty="0"/>
              <a:t>So, objects are accessible via public URLs</a:t>
            </a:r>
          </a:p>
          <a:p>
            <a:pPr marL="285750" indent="-285750">
              <a:buFont typeface="Wingdings" panose="05000000000000000000" pitchFamily="2" charset="2"/>
              <a:buChar char="q"/>
            </a:pPr>
            <a:endParaRPr lang="en-US" sz="2000" dirty="0"/>
          </a:p>
          <a:p>
            <a:pPr marL="285750" indent="-285750">
              <a:buFont typeface="Wingdings" panose="05000000000000000000" pitchFamily="2" charset="2"/>
              <a:buChar char="q"/>
            </a:pPr>
            <a:r>
              <a:rPr lang="en-US" sz="1800" dirty="0">
                <a:solidFill>
                  <a:srgbClr val="7030A0"/>
                </a:solidFill>
              </a:rPr>
              <a:t>The policy is having GetObject permission. This is for other users/public access</a:t>
            </a:r>
          </a:p>
          <a:p>
            <a:pPr marL="285750" indent="-285750">
              <a:buFont typeface="Wingdings" panose="05000000000000000000" pitchFamily="2" charset="2"/>
              <a:buChar char="q"/>
            </a:pPr>
            <a:r>
              <a:rPr lang="en-US" sz="1800" dirty="0">
                <a:solidFill>
                  <a:srgbClr val="7030A0"/>
                </a:solidFill>
              </a:rPr>
              <a:t>Being owner of bucket, I would be able to put or get objects. This policy won’t impact owner at this point</a:t>
            </a:r>
          </a:p>
          <a:p>
            <a:endParaRPr lang="en-US" sz="2000" dirty="0"/>
          </a:p>
          <a:p>
            <a:pPr marL="285750" indent="-285750">
              <a:buFont typeface="Wingdings" panose="05000000000000000000" pitchFamily="2" charset="2"/>
              <a:buChar char="q"/>
            </a:pPr>
            <a:endParaRPr lang="en-US" sz="2000" dirty="0"/>
          </a:p>
          <a:p>
            <a:pPr marL="285750" indent="-285750">
              <a:buFont typeface="Wingdings" panose="05000000000000000000" pitchFamily="2" charset="2"/>
              <a:buChar char="q"/>
            </a:pPr>
            <a:endParaRPr lang="en-US" sz="2000" dirty="0"/>
          </a:p>
          <a:p>
            <a:endParaRPr lang="en-US" sz="2000" dirty="0"/>
          </a:p>
          <a:p>
            <a:endParaRPr lang="en-US" sz="2000" dirty="0"/>
          </a:p>
        </p:txBody>
      </p:sp>
    </p:spTree>
    <p:extLst>
      <p:ext uri="{BB962C8B-B14F-4D97-AF65-F5344CB8AC3E}">
        <p14:creationId xmlns:p14="http://schemas.microsoft.com/office/powerpoint/2010/main" val="328359718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S3 – IAM Role</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53</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2000" dirty="0"/>
              <a:t>Create a EC2 instance </a:t>
            </a:r>
            <a:r>
              <a:rPr lang="en-US" sz="2000" dirty="0">
                <a:highlight>
                  <a:srgbClr val="FFFF00"/>
                </a:highlight>
              </a:rPr>
              <a:t>(in public subnet and without key)</a:t>
            </a:r>
          </a:p>
          <a:p>
            <a:pPr marL="285750" indent="-285750">
              <a:buFont typeface="Wingdings" panose="05000000000000000000" pitchFamily="2" charset="2"/>
              <a:buChar char="q"/>
            </a:pPr>
            <a:r>
              <a:rPr lang="en-US" sz="2000" dirty="0"/>
              <a:t>Connect via EC2 instance Connect, once instance is in Running  state</a:t>
            </a:r>
          </a:p>
          <a:p>
            <a:pPr marL="285750" indent="-285750">
              <a:buFont typeface="Wingdings" panose="05000000000000000000" pitchFamily="2" charset="2"/>
              <a:buChar char="q"/>
            </a:pPr>
            <a:r>
              <a:rPr lang="en-US" sz="2000" dirty="0"/>
              <a:t>Try </a:t>
            </a:r>
            <a:r>
              <a:rPr lang="en-US" sz="2000" dirty="0">
                <a:solidFill>
                  <a:srgbClr val="0070C0"/>
                </a:solidFill>
              </a:rPr>
              <a:t>aws s3 ls</a:t>
            </a:r>
            <a:r>
              <a:rPr lang="en-US" sz="2000" dirty="0"/>
              <a:t> – Error about not configured (don’t configure anything)</a:t>
            </a:r>
          </a:p>
          <a:p>
            <a:pPr marL="285750" indent="-285750">
              <a:buFont typeface="Wingdings" panose="05000000000000000000" pitchFamily="2" charset="2"/>
              <a:buChar char="q"/>
            </a:pPr>
            <a:r>
              <a:rPr lang="en-US" sz="2000" dirty="0"/>
              <a:t>Create a IAM role with policy </a:t>
            </a:r>
            <a:r>
              <a:rPr lang="en-US" sz="2000" dirty="0">
                <a:hlinkClick r:id="rId2">
                  <a:extLst>
                    <a:ext uri="{A12FA001-AC4F-418D-AE19-62706E023703}">
                      <ahyp:hlinkClr xmlns:ahyp="http://schemas.microsoft.com/office/drawing/2018/hyperlinkcolor" val="tx"/>
                    </a:ext>
                  </a:extLst>
                </a:hlinkClick>
              </a:rPr>
              <a:t>AmazonS3ReadOnlyAccess</a:t>
            </a:r>
            <a:endParaRPr lang="en-US" sz="2000" dirty="0"/>
          </a:p>
          <a:p>
            <a:pPr marL="285750" indent="-285750">
              <a:buFont typeface="Wingdings" panose="05000000000000000000" pitchFamily="2" charset="2"/>
              <a:buChar char="q"/>
            </a:pPr>
            <a:r>
              <a:rPr lang="en-US" sz="2000" dirty="0"/>
              <a:t>Attach that to instance (Action -&gt; Security -&gt; Modify IAM Role)</a:t>
            </a:r>
          </a:p>
          <a:p>
            <a:pPr marL="285750" indent="-285750">
              <a:buFont typeface="Wingdings" panose="05000000000000000000" pitchFamily="2" charset="2"/>
              <a:buChar char="q"/>
            </a:pPr>
            <a:r>
              <a:rPr lang="en-US" sz="2000" dirty="0"/>
              <a:t>And now run </a:t>
            </a:r>
            <a:r>
              <a:rPr lang="en-US" sz="2000" dirty="0">
                <a:solidFill>
                  <a:srgbClr val="0070C0"/>
                </a:solidFill>
              </a:rPr>
              <a:t>aws s3 ls</a:t>
            </a:r>
            <a:r>
              <a:rPr lang="en-US" sz="2000" dirty="0"/>
              <a:t> –&gt; things will be accessible</a:t>
            </a:r>
          </a:p>
          <a:p>
            <a:pPr marL="285750" indent="-285750">
              <a:buFont typeface="Wingdings" panose="05000000000000000000" pitchFamily="2" charset="2"/>
              <a:buChar char="q"/>
            </a:pPr>
            <a:r>
              <a:rPr lang="en-US" sz="2000" dirty="0"/>
              <a:t>Try making bucket - </a:t>
            </a:r>
            <a:r>
              <a:rPr lang="en-US" sz="2000" dirty="0">
                <a:solidFill>
                  <a:srgbClr val="0070C0"/>
                </a:solidFill>
              </a:rPr>
              <a:t>aws s3 mb s3://buk0617</a:t>
            </a:r>
            <a:r>
              <a:rPr lang="en-US" sz="2000" dirty="0"/>
              <a:t> -&gt; Access denied</a:t>
            </a:r>
          </a:p>
          <a:p>
            <a:pPr marL="285750" indent="-285750">
              <a:buFont typeface="Wingdings" panose="05000000000000000000" pitchFamily="2" charset="2"/>
              <a:buChar char="q"/>
            </a:pPr>
            <a:r>
              <a:rPr lang="en-US" sz="2000" dirty="0"/>
              <a:t>Create a role with policy S3 full access</a:t>
            </a:r>
          </a:p>
          <a:p>
            <a:pPr marL="285750" indent="-285750">
              <a:buFont typeface="Wingdings" panose="05000000000000000000" pitchFamily="2" charset="2"/>
              <a:buChar char="q"/>
            </a:pPr>
            <a:r>
              <a:rPr lang="en-US" sz="2000" dirty="0"/>
              <a:t>Attach that to instance</a:t>
            </a:r>
          </a:p>
          <a:p>
            <a:pPr marL="285750" indent="-285750">
              <a:buFont typeface="Wingdings" panose="05000000000000000000" pitchFamily="2" charset="2"/>
              <a:buChar char="q"/>
            </a:pPr>
            <a:r>
              <a:rPr lang="en-US" sz="2000" dirty="0"/>
              <a:t>Now try </a:t>
            </a:r>
            <a:r>
              <a:rPr lang="en-US" sz="2000" dirty="0">
                <a:solidFill>
                  <a:srgbClr val="0070C0"/>
                </a:solidFill>
              </a:rPr>
              <a:t>aws s3 mb s3://buk0617 </a:t>
            </a:r>
          </a:p>
          <a:p>
            <a:pPr marL="285750" indent="-285750">
              <a:buFont typeface="Wingdings" panose="05000000000000000000" pitchFamily="2" charset="2"/>
              <a:buChar char="q"/>
            </a:pPr>
            <a:r>
              <a:rPr lang="en-US" sz="2000" dirty="0">
                <a:solidFill>
                  <a:srgbClr val="0070C0"/>
                </a:solidFill>
              </a:rPr>
              <a:t>aws s3 </a:t>
            </a:r>
            <a:r>
              <a:rPr lang="en-US" sz="2000" dirty="0" err="1">
                <a:solidFill>
                  <a:srgbClr val="0070C0"/>
                </a:solidFill>
              </a:rPr>
              <a:t>rb</a:t>
            </a:r>
            <a:r>
              <a:rPr lang="en-US" sz="2000" dirty="0">
                <a:solidFill>
                  <a:srgbClr val="0070C0"/>
                </a:solidFill>
              </a:rPr>
              <a:t> s3://buk0617</a:t>
            </a:r>
          </a:p>
          <a:p>
            <a:pPr marL="285750" indent="-285750">
              <a:buFont typeface="Wingdings" panose="05000000000000000000" pitchFamily="2" charset="2"/>
              <a:buChar char="q"/>
            </a:pPr>
            <a:endParaRPr lang="en-US" sz="2000" dirty="0">
              <a:solidFill>
                <a:srgbClr val="0070C0"/>
              </a:solidFill>
            </a:endParaRPr>
          </a:p>
          <a:p>
            <a:endParaRPr lang="en-US" sz="2000" dirty="0"/>
          </a:p>
          <a:p>
            <a:pPr marL="285750" indent="-285750">
              <a:buFont typeface="Wingdings" panose="05000000000000000000" pitchFamily="2" charset="2"/>
              <a:buChar char="q"/>
            </a:pPr>
            <a:endParaRPr lang="en-US" sz="2000" dirty="0"/>
          </a:p>
          <a:p>
            <a:pPr marL="285750" indent="-285750">
              <a:buFont typeface="Wingdings" panose="05000000000000000000" pitchFamily="2" charset="2"/>
              <a:buChar char="q"/>
            </a:pPr>
            <a:endParaRPr lang="en-US" sz="2000" dirty="0"/>
          </a:p>
          <a:p>
            <a:endParaRPr lang="en-US" sz="2000" dirty="0"/>
          </a:p>
          <a:p>
            <a:endParaRPr lang="en-US" sz="2000" dirty="0"/>
          </a:p>
        </p:txBody>
      </p:sp>
    </p:spTree>
    <p:extLst>
      <p:ext uri="{BB962C8B-B14F-4D97-AF65-F5344CB8AC3E}">
        <p14:creationId xmlns:p14="http://schemas.microsoft.com/office/powerpoint/2010/main" val="319655682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IAM Role – Trust Relationship</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54</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06824"/>
            <a:ext cx="10694614" cy="5468848"/>
          </a:xfrm>
        </p:spPr>
        <p:txBody>
          <a:bodyPr>
            <a:normAutofit/>
          </a:bodyPr>
          <a:lstStyle/>
          <a:p>
            <a:pPr marL="285750" indent="-285750">
              <a:buFont typeface="Wingdings" panose="05000000000000000000" pitchFamily="2" charset="2"/>
              <a:buChar char="q"/>
            </a:pPr>
            <a:r>
              <a:rPr lang="en-US" dirty="0"/>
              <a:t>Last hands on, EC2 was allowed to get S3 objects with a IAM Role</a:t>
            </a:r>
          </a:p>
          <a:p>
            <a:pPr marL="285750" indent="-285750">
              <a:buFont typeface="Wingdings" panose="05000000000000000000" pitchFamily="2" charset="2"/>
              <a:buChar char="q"/>
            </a:pPr>
            <a:r>
              <a:rPr lang="en-US" dirty="0"/>
              <a:t>IAM role has policy(/policies) would govern specific  permissions/action on AWS resource (S3 in last case)</a:t>
            </a:r>
          </a:p>
          <a:p>
            <a:pPr marL="285750" indent="-285750">
              <a:buFont typeface="Wingdings" panose="05000000000000000000" pitchFamily="2" charset="2"/>
              <a:buChar char="q"/>
            </a:pPr>
            <a:r>
              <a:rPr lang="en-US" dirty="0"/>
              <a:t>There is something called as trust relationship (shown snippet)</a:t>
            </a:r>
          </a:p>
          <a:p>
            <a:pPr marL="285750" indent="-285750">
              <a:buFont typeface="Wingdings" panose="05000000000000000000" pitchFamily="2" charset="2"/>
              <a:buChar char="q"/>
            </a:pPr>
            <a:r>
              <a:rPr lang="en-US" dirty="0"/>
              <a:t>Trust relation specify trusted entities or services that are allowed to assume that role (can be IAM User, IAM Role, AWS Service or some user from different AWS account)</a:t>
            </a:r>
          </a:p>
          <a:p>
            <a:pPr marL="285750" indent="-285750">
              <a:buFont typeface="Wingdings" panose="05000000000000000000" pitchFamily="2" charset="2"/>
              <a:buChar char="q"/>
            </a:pPr>
            <a:r>
              <a:rPr lang="en-US" dirty="0"/>
              <a:t>Following trust policy, indicates, service – ec2 , will assume role to do operations, specified in policies (in last case it was get object from S3)</a:t>
            </a:r>
          </a:p>
          <a:p>
            <a:pPr marL="285750" indent="-285750">
              <a:buFont typeface="Wingdings" panose="05000000000000000000" pitchFamily="2" charset="2"/>
              <a:buChar char="q"/>
            </a:pPr>
            <a:endParaRPr lang="en-US" sz="2000" dirty="0">
              <a:solidFill>
                <a:srgbClr val="0070C0"/>
              </a:solidFill>
            </a:endParaRPr>
          </a:p>
          <a:p>
            <a:endParaRPr lang="en-US" sz="2000" dirty="0"/>
          </a:p>
          <a:p>
            <a:pPr marL="285750" indent="-285750">
              <a:buFont typeface="Wingdings" panose="05000000000000000000" pitchFamily="2" charset="2"/>
              <a:buChar char="q"/>
            </a:pPr>
            <a:endParaRPr lang="en-US" sz="2000" dirty="0"/>
          </a:p>
          <a:p>
            <a:pPr marL="285750" indent="-285750">
              <a:buFont typeface="Wingdings" panose="05000000000000000000" pitchFamily="2" charset="2"/>
              <a:buChar char="q"/>
            </a:pPr>
            <a:endParaRPr lang="en-US" sz="2000" dirty="0"/>
          </a:p>
          <a:p>
            <a:endParaRPr lang="en-US" sz="2000" dirty="0"/>
          </a:p>
          <a:p>
            <a:endParaRPr lang="en-US" sz="2000" dirty="0"/>
          </a:p>
        </p:txBody>
      </p:sp>
      <p:pic>
        <p:nvPicPr>
          <p:cNvPr id="5" name="Picture 4">
            <a:extLst>
              <a:ext uri="{FF2B5EF4-FFF2-40B4-BE49-F238E27FC236}">
                <a16:creationId xmlns:a16="http://schemas.microsoft.com/office/drawing/2014/main" id="{725A01DC-07B1-F845-6A0D-0A7AF0C688FE}"/>
              </a:ext>
            </a:extLst>
          </p:cNvPr>
          <p:cNvPicPr>
            <a:picLocks noChangeAspect="1"/>
          </p:cNvPicPr>
          <p:nvPr/>
        </p:nvPicPr>
        <p:blipFill>
          <a:blip r:embed="rId2"/>
          <a:stretch>
            <a:fillRect/>
          </a:stretch>
        </p:blipFill>
        <p:spPr>
          <a:xfrm>
            <a:off x="2508230" y="3249706"/>
            <a:ext cx="5039428" cy="2514600"/>
          </a:xfrm>
          <a:prstGeom prst="rect">
            <a:avLst/>
          </a:prstGeom>
        </p:spPr>
      </p:pic>
    </p:spTree>
    <p:extLst>
      <p:ext uri="{BB962C8B-B14F-4D97-AF65-F5344CB8AC3E}">
        <p14:creationId xmlns:p14="http://schemas.microsoft.com/office/powerpoint/2010/main" val="386532521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S3 – Static websites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55</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2000" dirty="0"/>
              <a:t>S3 can host static websites and have them accessible over internet (not dynamic websites)</a:t>
            </a:r>
          </a:p>
          <a:p>
            <a:pPr marL="285750" indent="-285750">
              <a:buFont typeface="Wingdings" panose="05000000000000000000" pitchFamily="2" charset="2"/>
              <a:buChar char="q"/>
            </a:pPr>
            <a:r>
              <a:rPr lang="en-US" sz="2000" dirty="0"/>
              <a:t>Create a bucket and add index.html and aws.png, from code folder</a:t>
            </a:r>
          </a:p>
          <a:p>
            <a:pPr marL="285750" indent="-285750">
              <a:buFont typeface="Wingdings" panose="05000000000000000000" pitchFamily="2" charset="2"/>
              <a:buChar char="q"/>
            </a:pPr>
            <a:r>
              <a:rPr lang="en-US" sz="2000" dirty="0"/>
              <a:t>Buckets should be public – uncheck ‘Block all public access’ and also add policy for public access. Generate policy via policy generator for ‘</a:t>
            </a:r>
            <a:r>
              <a:rPr lang="en-US" sz="2000" dirty="0" err="1"/>
              <a:t>GetObject</a:t>
            </a:r>
            <a:r>
              <a:rPr lang="en-US" sz="2000" dirty="0"/>
              <a:t>’ and ARN appended with /* (sample policy is in Notes)</a:t>
            </a:r>
          </a:p>
          <a:p>
            <a:pPr marL="285750" indent="-285750">
              <a:buFont typeface="Wingdings" panose="05000000000000000000" pitchFamily="2" charset="2"/>
              <a:buChar char="q"/>
            </a:pPr>
            <a:r>
              <a:rPr lang="en-US" sz="2000" dirty="0"/>
              <a:t>:: Properties :: Static Web Site Hosting :: Enable :: Index Document -&gt; Index.html -&gt; Save</a:t>
            </a:r>
          </a:p>
          <a:p>
            <a:pPr marL="285750" indent="-285750">
              <a:buFont typeface="Wingdings" panose="05000000000000000000" pitchFamily="2" charset="2"/>
              <a:buChar char="q"/>
            </a:pPr>
            <a:r>
              <a:rPr lang="en-US" sz="2000" dirty="0"/>
              <a:t>:: Properties :: Static Web Site Hosting :: -&gt; Copy URL and Open in browser window</a:t>
            </a:r>
          </a:p>
          <a:p>
            <a:endParaRPr lang="en-US" sz="2000" dirty="0"/>
          </a:p>
          <a:p>
            <a:pPr marL="285750" indent="-285750">
              <a:buFont typeface="Wingdings" panose="05000000000000000000" pitchFamily="2" charset="2"/>
              <a:buChar char="q"/>
            </a:pPr>
            <a:endParaRPr lang="en-US" sz="2000" dirty="0"/>
          </a:p>
          <a:p>
            <a:pPr marL="285750" indent="-285750">
              <a:buFont typeface="Wingdings" panose="05000000000000000000" pitchFamily="2" charset="2"/>
              <a:buChar char="q"/>
            </a:pPr>
            <a:endParaRPr lang="en-US" sz="2000" dirty="0"/>
          </a:p>
          <a:p>
            <a:endParaRPr lang="en-US" sz="2000" dirty="0"/>
          </a:p>
          <a:p>
            <a:endParaRPr lang="en-US" sz="2000" dirty="0"/>
          </a:p>
        </p:txBody>
      </p:sp>
    </p:spTree>
    <p:extLst>
      <p:ext uri="{BB962C8B-B14F-4D97-AF65-F5344CB8AC3E}">
        <p14:creationId xmlns:p14="http://schemas.microsoft.com/office/powerpoint/2010/main" val="3451977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S3 – versioning</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56</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200" dirty="0"/>
              <a:t>In case of overwrite an object, better to enable versioning at bucket level</a:t>
            </a:r>
          </a:p>
          <a:p>
            <a:pPr marL="285750" indent="-285750">
              <a:buFont typeface="Wingdings" panose="05000000000000000000" pitchFamily="2" charset="2"/>
              <a:buChar char="q"/>
            </a:pPr>
            <a:r>
              <a:rPr lang="en-US" sz="1200" dirty="0"/>
              <a:t>Its helps rollback to previous versions</a:t>
            </a:r>
          </a:p>
          <a:p>
            <a:pPr marL="285750" indent="-285750">
              <a:buFont typeface="Wingdings" panose="05000000000000000000" pitchFamily="2" charset="2"/>
              <a:buChar char="q"/>
            </a:pPr>
            <a:r>
              <a:rPr lang="en-US" sz="1200" dirty="0"/>
              <a:t>It helps to recover from unintended deletes</a:t>
            </a:r>
          </a:p>
          <a:p>
            <a:pPr marL="285750" indent="-285750">
              <a:buFont typeface="Wingdings" panose="05000000000000000000" pitchFamily="2" charset="2"/>
              <a:buChar char="q"/>
            </a:pPr>
            <a:r>
              <a:rPr lang="en-US" sz="1200" dirty="0"/>
              <a:t>All files before versioning will have version as null</a:t>
            </a:r>
          </a:p>
          <a:p>
            <a:pPr marL="285750" indent="-285750">
              <a:buFont typeface="Wingdings" panose="05000000000000000000" pitchFamily="2" charset="2"/>
              <a:buChar char="q"/>
            </a:pPr>
            <a:r>
              <a:rPr lang="en-US" sz="1200" dirty="0"/>
              <a:t>:: Properties :: Versioning :: -&gt; Enable</a:t>
            </a:r>
          </a:p>
          <a:p>
            <a:pPr marL="285750" indent="-285750">
              <a:buFont typeface="Wingdings" panose="05000000000000000000" pitchFamily="2" charset="2"/>
              <a:buChar char="q"/>
            </a:pPr>
            <a:r>
              <a:rPr lang="en-US" sz="1200" dirty="0"/>
              <a:t>Open static website URL on a browser tab</a:t>
            </a:r>
          </a:p>
          <a:p>
            <a:pPr marL="285750" indent="-285750">
              <a:buFont typeface="Wingdings" panose="05000000000000000000" pitchFamily="2" charset="2"/>
              <a:buChar char="q"/>
            </a:pPr>
            <a:r>
              <a:rPr lang="en-US" sz="1200" dirty="0"/>
              <a:t>Upload one more aws image from code/</a:t>
            </a:r>
            <a:r>
              <a:rPr lang="en-US" sz="1200" dirty="0" err="1"/>
              <a:t>aws_another_logo</a:t>
            </a:r>
            <a:r>
              <a:rPr lang="en-US" sz="1200" dirty="0"/>
              <a:t> folder</a:t>
            </a:r>
          </a:p>
          <a:p>
            <a:pPr marL="285750" indent="-285750">
              <a:buFont typeface="Wingdings" panose="05000000000000000000" pitchFamily="2" charset="2"/>
              <a:buChar char="q"/>
            </a:pPr>
            <a:r>
              <a:rPr lang="en-US" sz="1200" dirty="0"/>
              <a:t>Refresh static website url and notice the changes</a:t>
            </a:r>
          </a:p>
          <a:p>
            <a:pPr marL="285750" indent="-285750">
              <a:buFont typeface="Wingdings" panose="05000000000000000000" pitchFamily="2" charset="2"/>
              <a:buChar char="q"/>
            </a:pPr>
            <a:r>
              <a:rPr lang="en-US" sz="1200" dirty="0"/>
              <a:t>Object :: toggle on Show Versions, to see versions</a:t>
            </a:r>
          </a:p>
          <a:p>
            <a:pPr marL="285750" indent="-285750">
              <a:buFont typeface="Wingdings" panose="05000000000000000000" pitchFamily="2" charset="2"/>
              <a:buChar char="q"/>
            </a:pPr>
            <a:r>
              <a:rPr lang="en-US" sz="1200" dirty="0"/>
              <a:t>For Rollback -&gt; Select latest version of index.html and Delete</a:t>
            </a:r>
          </a:p>
          <a:p>
            <a:pPr marL="285750" indent="-285750">
              <a:buFont typeface="Wingdings" panose="05000000000000000000" pitchFamily="2" charset="2"/>
              <a:buChar char="q"/>
            </a:pPr>
            <a:r>
              <a:rPr lang="en-US" sz="1200" dirty="0"/>
              <a:t>Refresh static website url and notice the changes</a:t>
            </a:r>
          </a:p>
          <a:p>
            <a:r>
              <a:rPr lang="en-US" sz="1200" dirty="0">
                <a:highlight>
                  <a:srgbClr val="FFFF00"/>
                </a:highlight>
              </a:rPr>
              <a:t>Delete Markers</a:t>
            </a:r>
          </a:p>
          <a:p>
            <a:pPr marL="285750" indent="-285750">
              <a:buFont typeface="Wingdings" panose="05000000000000000000" pitchFamily="2" charset="2"/>
              <a:buChar char="q"/>
            </a:pPr>
            <a:r>
              <a:rPr lang="en-US" sz="1200" dirty="0"/>
              <a:t>When versioning is enabled, the delete of an object won’t delete it permanently, it would just mark that object for deletion with a delete marker</a:t>
            </a:r>
          </a:p>
          <a:p>
            <a:pPr marL="285750" indent="-285750">
              <a:buFont typeface="Wingdings" panose="05000000000000000000" pitchFamily="2" charset="2"/>
              <a:buChar char="q"/>
            </a:pPr>
            <a:r>
              <a:rPr lang="en-US" sz="1200" dirty="0"/>
              <a:t>Say, if in case needed, the delete marker can be deleted to retrieve deleted objects with versions</a:t>
            </a:r>
          </a:p>
          <a:p>
            <a:pPr marL="285750" indent="-285750">
              <a:buFont typeface="Wingdings" panose="05000000000000000000" pitchFamily="2" charset="2"/>
              <a:buChar char="q"/>
            </a:pPr>
            <a:r>
              <a:rPr lang="en-US" sz="1200" dirty="0"/>
              <a:t>Ensure you have multiple versions of say aws.png. Collapse show version and then delete aws.png. Now enable show versions, again after deletion, to see delete markers. The delete marker itself can be deleted now, to retrieve deleted object with versions</a:t>
            </a:r>
          </a:p>
          <a:p>
            <a:pPr marL="285750" indent="-285750">
              <a:buFont typeface="Wingdings" panose="05000000000000000000" pitchFamily="2" charset="2"/>
              <a:buChar char="q"/>
            </a:pPr>
            <a:endParaRPr lang="en-US" sz="1200" dirty="0"/>
          </a:p>
          <a:p>
            <a:endParaRPr lang="en-US" sz="1200" dirty="0"/>
          </a:p>
          <a:p>
            <a:endParaRPr lang="en-US" sz="1600" dirty="0"/>
          </a:p>
          <a:p>
            <a:pPr marL="285750" indent="-285750">
              <a:buFont typeface="Wingdings" panose="05000000000000000000" pitchFamily="2" charset="2"/>
              <a:buChar char="q"/>
            </a:pPr>
            <a:endParaRPr lang="en-US" sz="16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endParaRPr lang="en-US" sz="1600" dirty="0"/>
          </a:p>
          <a:p>
            <a:endParaRPr lang="en-US" sz="1600" dirty="0"/>
          </a:p>
        </p:txBody>
      </p:sp>
    </p:spTree>
    <p:extLst>
      <p:ext uri="{BB962C8B-B14F-4D97-AF65-F5344CB8AC3E}">
        <p14:creationId xmlns:p14="http://schemas.microsoft.com/office/powerpoint/2010/main" val="54972451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S3 – Replication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57</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Say a bucket in one region need to be replicated to another region, asynchronously </a:t>
            </a:r>
          </a:p>
          <a:p>
            <a:pPr marL="285750" indent="-285750">
              <a:buFont typeface="Wingdings" panose="05000000000000000000" pitchFamily="2" charset="2"/>
              <a:buChar char="q"/>
            </a:pPr>
            <a:r>
              <a:rPr lang="en-US" sz="1600" dirty="0"/>
              <a:t>Versioning must be enabled in both buckets</a:t>
            </a:r>
          </a:p>
          <a:p>
            <a:pPr marL="285750" indent="-285750">
              <a:buFont typeface="Wingdings" panose="05000000000000000000" pitchFamily="2" charset="2"/>
              <a:buChar char="q"/>
            </a:pPr>
            <a:r>
              <a:rPr lang="en-US" sz="1600" dirty="0"/>
              <a:t>Replication can be in same region or different and can also be in same account or across</a:t>
            </a:r>
          </a:p>
          <a:p>
            <a:pPr marL="285750" indent="-285750">
              <a:buFont typeface="Wingdings" panose="05000000000000000000" pitchFamily="2" charset="2"/>
              <a:buChar char="q"/>
            </a:pPr>
            <a:r>
              <a:rPr lang="en-US" sz="1600" dirty="0"/>
              <a:t>This case be for having a test environment or also for access s3 with lower latency</a:t>
            </a:r>
          </a:p>
          <a:p>
            <a:pPr marL="285750" indent="-285750">
              <a:buFont typeface="Wingdings" panose="05000000000000000000" pitchFamily="2" charset="2"/>
              <a:buChar char="q"/>
            </a:pPr>
            <a:r>
              <a:rPr lang="en-US" sz="1600" dirty="0"/>
              <a:t>Create new bucket , say in same region, with versioning enabled</a:t>
            </a:r>
          </a:p>
          <a:p>
            <a:pPr marL="285750" indent="-285750">
              <a:buFont typeface="Wingdings" panose="05000000000000000000" pitchFamily="2" charset="2"/>
              <a:buChar char="q"/>
            </a:pPr>
            <a:r>
              <a:rPr lang="en-US" sz="1600" dirty="0"/>
              <a:t>On origin bucket :: Management :: Create replication rule :: For Source bucket -&gt; Apply to all object , then chose destination bucket. IAM Role -&gt; Create a new role (to access destination bucket for read/write) Save</a:t>
            </a:r>
          </a:p>
          <a:p>
            <a:pPr marL="285750" indent="-285750">
              <a:buFont typeface="Wingdings" panose="05000000000000000000" pitchFamily="2" charset="2"/>
              <a:buChar char="q"/>
            </a:pPr>
            <a:r>
              <a:rPr lang="en-US" sz="1600" dirty="0"/>
              <a:t>Prompt for replicate existing object, this is different to replication and existing objects would be replicated via a batch job , say No</a:t>
            </a:r>
          </a:p>
          <a:p>
            <a:pPr marL="285750" indent="-285750">
              <a:buFont typeface="Wingdings" panose="05000000000000000000" pitchFamily="2" charset="2"/>
              <a:buChar char="q"/>
            </a:pPr>
            <a:r>
              <a:rPr lang="en-US" sz="1600" dirty="0"/>
              <a:t>Upload a file and see it getting replicated in destination bucket (might take 2-3 min)</a:t>
            </a:r>
          </a:p>
          <a:p>
            <a:pPr marL="285750" indent="-285750">
              <a:buFont typeface="Wingdings" panose="05000000000000000000" pitchFamily="2" charset="2"/>
              <a:buChar char="q"/>
            </a:pPr>
            <a:r>
              <a:rPr lang="en-US" sz="1600" dirty="0"/>
              <a:t>Versions will match for replicated objects</a:t>
            </a: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endParaRPr lang="en-US" sz="1600" dirty="0"/>
          </a:p>
          <a:p>
            <a:endParaRPr lang="en-US" sz="1600" dirty="0"/>
          </a:p>
          <a:p>
            <a:endParaRPr lang="en-US" sz="1600" dirty="0"/>
          </a:p>
        </p:txBody>
      </p:sp>
    </p:spTree>
    <p:extLst>
      <p:ext uri="{BB962C8B-B14F-4D97-AF65-F5344CB8AC3E}">
        <p14:creationId xmlns:p14="http://schemas.microsoft.com/office/powerpoint/2010/main" val="339249088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S3 – storage classes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58</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Saving and accessing objects from S3 are charged</a:t>
            </a:r>
          </a:p>
          <a:p>
            <a:pPr marL="285750" indent="-285750">
              <a:buFont typeface="Wingdings" panose="05000000000000000000" pitchFamily="2" charset="2"/>
              <a:buChar char="q"/>
            </a:pPr>
            <a:r>
              <a:rPr lang="en-US" sz="1600" dirty="0"/>
              <a:t>So based on your storage and access requirements there are different storage classes for S3</a:t>
            </a:r>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endParaRPr lang="en-US" sz="1600" dirty="0"/>
          </a:p>
          <a:p>
            <a:endParaRPr lang="en-US" sz="1600" dirty="0"/>
          </a:p>
          <a:p>
            <a:endParaRPr lang="en-US" sz="1600" dirty="0"/>
          </a:p>
        </p:txBody>
      </p:sp>
      <p:graphicFrame>
        <p:nvGraphicFramePr>
          <p:cNvPr id="3" name="Table 4">
            <a:extLst>
              <a:ext uri="{FF2B5EF4-FFF2-40B4-BE49-F238E27FC236}">
                <a16:creationId xmlns:a16="http://schemas.microsoft.com/office/drawing/2014/main" id="{A5462815-B0F3-1821-6315-5F71C04B144E}"/>
              </a:ext>
            </a:extLst>
          </p:cNvPr>
          <p:cNvGraphicFramePr>
            <a:graphicFrameLocks noGrp="1"/>
          </p:cNvGraphicFramePr>
          <p:nvPr>
            <p:extLst>
              <p:ext uri="{D42A27DB-BD31-4B8C-83A1-F6EECF244321}">
                <p14:modId xmlns:p14="http://schemas.microsoft.com/office/powerpoint/2010/main" val="1883969381"/>
              </p:ext>
            </p:extLst>
          </p:nvPr>
        </p:nvGraphicFramePr>
        <p:xfrm>
          <a:off x="838200" y="1510167"/>
          <a:ext cx="11039375" cy="5028745"/>
        </p:xfrm>
        <a:graphic>
          <a:graphicData uri="http://schemas.openxmlformats.org/drawingml/2006/table">
            <a:tbl>
              <a:tblPr firstRow="1" bandRow="1">
                <a:tableStyleId>{21E4AEA4-8DFA-4A89-87EB-49C32662AFE0}</a:tableStyleId>
              </a:tblPr>
              <a:tblGrid>
                <a:gridCol w="3668911">
                  <a:extLst>
                    <a:ext uri="{9D8B030D-6E8A-4147-A177-3AD203B41FA5}">
                      <a16:colId xmlns:a16="http://schemas.microsoft.com/office/drawing/2014/main" val="2057139607"/>
                    </a:ext>
                  </a:extLst>
                </a:gridCol>
                <a:gridCol w="7370464">
                  <a:extLst>
                    <a:ext uri="{9D8B030D-6E8A-4147-A177-3AD203B41FA5}">
                      <a16:colId xmlns:a16="http://schemas.microsoft.com/office/drawing/2014/main" val="1923334981"/>
                    </a:ext>
                  </a:extLst>
                </a:gridCol>
              </a:tblGrid>
              <a:tr h="386803">
                <a:tc>
                  <a:txBody>
                    <a:bodyPr/>
                    <a:lstStyle/>
                    <a:p>
                      <a:r>
                        <a:rPr lang="en-US" sz="1400" dirty="0"/>
                        <a:t>S3 storage class</a:t>
                      </a:r>
                    </a:p>
                  </a:txBody>
                  <a:tcPr/>
                </a:tc>
                <a:tc>
                  <a:txBody>
                    <a:bodyPr/>
                    <a:lstStyle/>
                    <a:p>
                      <a:endParaRPr lang="en-US" sz="1400" dirty="0"/>
                    </a:p>
                  </a:txBody>
                  <a:tcPr/>
                </a:tc>
                <a:extLst>
                  <a:ext uri="{0D108BD9-81ED-4DB2-BD59-A6C34878D82A}">
                    <a16:rowId xmlns:a16="http://schemas.microsoft.com/office/drawing/2014/main" val="2536125415"/>
                  </a:ext>
                </a:extLst>
              </a:tr>
              <a:tr h="540465">
                <a:tc>
                  <a:txBody>
                    <a:bodyPr/>
                    <a:lstStyle/>
                    <a:p>
                      <a:r>
                        <a:rPr lang="en-US" sz="1400" dirty="0"/>
                        <a:t>Amazon S3 standard–General purpose</a:t>
                      </a:r>
                    </a:p>
                  </a:txBody>
                  <a:tcPr/>
                </a:tc>
                <a:tc>
                  <a:txBody>
                    <a:bodyPr/>
                    <a:lstStyle/>
                    <a:p>
                      <a:r>
                        <a:rPr lang="en-US" sz="1400" dirty="0"/>
                        <a:t>For frequently access data</a:t>
                      </a:r>
                    </a:p>
                    <a:p>
                      <a:r>
                        <a:rPr lang="en-US" sz="1400" dirty="0"/>
                        <a:t>gaming application</a:t>
                      </a:r>
                    </a:p>
                  </a:txBody>
                  <a:tcPr/>
                </a:tc>
                <a:extLst>
                  <a:ext uri="{0D108BD9-81ED-4DB2-BD59-A6C34878D82A}">
                    <a16:rowId xmlns:a16="http://schemas.microsoft.com/office/drawing/2014/main" val="4280636392"/>
                  </a:ext>
                </a:extLst>
              </a:tr>
              <a:tr h="7630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Amazon S3–Infrequent access</a:t>
                      </a:r>
                    </a:p>
                  </a:txBody>
                  <a:tcPr/>
                </a:tc>
                <a:tc>
                  <a:txBody>
                    <a:bodyPr/>
                    <a:lstStyle/>
                    <a:p>
                      <a:r>
                        <a:rPr lang="en-US" sz="1400" dirty="0"/>
                        <a:t>Data for less frequently accessed but require instant access when needed </a:t>
                      </a:r>
                    </a:p>
                    <a:p>
                      <a:r>
                        <a:rPr lang="en-US" sz="1400" dirty="0"/>
                        <a:t>Lower cost for storage than standard but bit high for access</a:t>
                      </a:r>
                    </a:p>
                    <a:p>
                      <a:r>
                        <a:rPr lang="en-US" sz="1400" dirty="0"/>
                        <a:t>Backup, Disaster Recovery</a:t>
                      </a:r>
                    </a:p>
                  </a:txBody>
                  <a:tcPr/>
                </a:tc>
                <a:extLst>
                  <a:ext uri="{0D108BD9-81ED-4DB2-BD59-A6C34878D82A}">
                    <a16:rowId xmlns:a16="http://schemas.microsoft.com/office/drawing/2014/main" val="4084481161"/>
                  </a:ext>
                </a:extLst>
              </a:tr>
              <a:tr h="7630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Amazon S3 One Zone–Infrequent access</a:t>
                      </a:r>
                    </a:p>
                  </a:txBody>
                  <a:tcPr/>
                </a:tc>
                <a:tc>
                  <a:txBody>
                    <a:bodyPr/>
                    <a:lstStyle/>
                    <a:p>
                      <a:r>
                        <a:rPr lang="en-US" sz="1400" dirty="0"/>
                        <a:t>Same as above but withing one zone , access  cost will be slight lower than above one</a:t>
                      </a:r>
                    </a:p>
                    <a:p>
                      <a:r>
                        <a:rPr lang="en-US" sz="1400" dirty="0"/>
                        <a:t>Secondary backup of data or data which can be easily recreated, since data would loss with loss of AZ</a:t>
                      </a:r>
                    </a:p>
                  </a:txBody>
                  <a:tcPr/>
                </a:tc>
                <a:extLst>
                  <a:ext uri="{0D108BD9-81ED-4DB2-BD59-A6C34878D82A}">
                    <a16:rowId xmlns:a16="http://schemas.microsoft.com/office/drawing/2014/main" val="303870329"/>
                  </a:ext>
                </a:extLst>
              </a:tr>
              <a:tr h="5404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Amazon S3 Glacier Instant retrieval</a:t>
                      </a:r>
                    </a:p>
                  </a:txBody>
                  <a:tcPr/>
                </a:tc>
                <a:tc>
                  <a:txBody>
                    <a:bodyPr/>
                    <a:lstStyle/>
                    <a:p>
                      <a:r>
                        <a:rPr lang="en-US" sz="1400" dirty="0"/>
                        <a:t>Lost cost object storage, access cost bit higher. Data is accessible within mill seconds</a:t>
                      </a:r>
                    </a:p>
                    <a:p>
                      <a:r>
                        <a:rPr lang="en-US" sz="1400" dirty="0"/>
                        <a:t>Min storage duration  - 90 days</a:t>
                      </a:r>
                    </a:p>
                  </a:txBody>
                  <a:tcPr/>
                </a:tc>
                <a:extLst>
                  <a:ext uri="{0D108BD9-81ED-4DB2-BD59-A6C34878D82A}">
                    <a16:rowId xmlns:a16="http://schemas.microsoft.com/office/drawing/2014/main" val="57606769"/>
                  </a:ext>
                </a:extLst>
              </a:tr>
              <a:tr h="540465">
                <a:tc>
                  <a:txBody>
                    <a:bodyPr/>
                    <a:lstStyle/>
                    <a:p>
                      <a:r>
                        <a:rPr lang="en-US" sz="1400" dirty="0"/>
                        <a:t>Amazon S3 Glacier Flexible retrieval</a:t>
                      </a:r>
                    </a:p>
                  </a:txBody>
                  <a:tcPr/>
                </a:tc>
                <a:tc>
                  <a:txBody>
                    <a:bodyPr/>
                    <a:lstStyle/>
                    <a:p>
                      <a:r>
                        <a:rPr lang="en-US" sz="1400" dirty="0"/>
                        <a:t>1-5 min, 3-5 hours, 5-12 hours , less duration more cost of access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Min storage duration  - 90 days</a:t>
                      </a:r>
                    </a:p>
                  </a:txBody>
                  <a:tcPr/>
                </a:tc>
                <a:extLst>
                  <a:ext uri="{0D108BD9-81ED-4DB2-BD59-A6C34878D82A}">
                    <a16:rowId xmlns:a16="http://schemas.microsoft.com/office/drawing/2014/main" val="4014702223"/>
                  </a:ext>
                </a:extLst>
              </a:tr>
              <a:tr h="7630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Amazon S3 Glacier Deep Archive</a:t>
                      </a:r>
                    </a:p>
                  </a:txBody>
                  <a:tcPr/>
                </a:tc>
                <a:tc>
                  <a:txBody>
                    <a:bodyPr/>
                    <a:lstStyle/>
                    <a:p>
                      <a:r>
                        <a:rPr lang="en-US" sz="1400" dirty="0"/>
                        <a:t>For long term storage, like compliance to store data for specific number of years</a:t>
                      </a:r>
                    </a:p>
                    <a:p>
                      <a:r>
                        <a:rPr lang="en-US" sz="1400" dirty="0"/>
                        <a:t>12 hours and 48 hours retrieval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Min storage duration  - 180 days</a:t>
                      </a:r>
                    </a:p>
                  </a:txBody>
                  <a:tcPr/>
                </a:tc>
                <a:extLst>
                  <a:ext uri="{0D108BD9-81ED-4DB2-BD59-A6C34878D82A}">
                    <a16:rowId xmlns:a16="http://schemas.microsoft.com/office/drawing/2014/main" val="2586282626"/>
                  </a:ext>
                </a:extLst>
              </a:tr>
              <a:tr h="66201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Amazon S3 Glacier Intelligent tiering</a:t>
                      </a:r>
                    </a:p>
                  </a:txBody>
                  <a:tcPr/>
                </a:tc>
                <a:tc>
                  <a:txBody>
                    <a:bodyPr/>
                    <a:lstStyle/>
                    <a:p>
                      <a:r>
                        <a:rPr lang="en-US" sz="1400" dirty="0"/>
                        <a:t>Objects are automatically moved between classes based on usage patterns</a:t>
                      </a:r>
                    </a:p>
                    <a:p>
                      <a:r>
                        <a:rPr lang="en-US" sz="1400" dirty="0"/>
                        <a:t>Object not accessed for 30 days moved to Infrequent Access Tier</a:t>
                      </a:r>
                    </a:p>
                    <a:p>
                      <a:r>
                        <a:rPr lang="en-US" sz="1400" dirty="0"/>
                        <a:t>Objects not accessed for 90 days moves to Archive Access Tier and so on</a:t>
                      </a:r>
                    </a:p>
                  </a:txBody>
                  <a:tcPr/>
                </a:tc>
                <a:extLst>
                  <a:ext uri="{0D108BD9-81ED-4DB2-BD59-A6C34878D82A}">
                    <a16:rowId xmlns:a16="http://schemas.microsoft.com/office/drawing/2014/main" val="2571306672"/>
                  </a:ext>
                </a:extLst>
              </a:tr>
            </a:tbl>
          </a:graphicData>
        </a:graphic>
      </p:graphicFrame>
    </p:spTree>
    <p:extLst>
      <p:ext uri="{BB962C8B-B14F-4D97-AF65-F5344CB8AC3E}">
        <p14:creationId xmlns:p14="http://schemas.microsoft.com/office/powerpoint/2010/main" val="4482162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S3 storage classes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59</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Try creating bucket </a:t>
            </a:r>
          </a:p>
          <a:p>
            <a:pPr marL="285750" indent="-285750">
              <a:buFont typeface="Wingdings" panose="05000000000000000000" pitchFamily="2" charset="2"/>
              <a:buChar char="q"/>
            </a:pPr>
            <a:r>
              <a:rPr lang="en-US" sz="1600" dirty="0"/>
              <a:t>Try Uploading Object :: While uploading :: Properties :: Various Storage classes to chose from</a:t>
            </a:r>
          </a:p>
          <a:p>
            <a:pPr marL="285750" indent="-285750">
              <a:buFont typeface="Wingdings" panose="05000000000000000000" pitchFamily="2" charset="2"/>
              <a:buChar char="q"/>
            </a:pPr>
            <a:r>
              <a:rPr lang="en-US" sz="1600" dirty="0"/>
              <a:t>Upload object</a:t>
            </a:r>
          </a:p>
          <a:p>
            <a:pPr marL="285750" indent="-285750">
              <a:buFont typeface="Wingdings" panose="05000000000000000000" pitchFamily="2" charset="2"/>
              <a:buChar char="q"/>
            </a:pPr>
            <a:r>
              <a:rPr lang="en-US" sz="1600" dirty="0"/>
              <a:t>Click on object :: Properties :: Edit , can change storage class</a:t>
            </a:r>
          </a:p>
          <a:p>
            <a:pPr marL="285750" indent="-285750">
              <a:buFont typeface="Wingdings" panose="05000000000000000000" pitchFamily="2" charset="2"/>
              <a:buChar char="q"/>
            </a:pPr>
            <a:r>
              <a:rPr lang="en-US" sz="1600" dirty="0"/>
              <a:t>Bucket :: Management :: Lifecyle Rules :: Create Lifecycle Rule -&gt; Apply to all objects , Move current versions of objects between storage classes</a:t>
            </a:r>
          </a:p>
          <a:p>
            <a:pPr marL="285750" indent="-285750">
              <a:buFont typeface="Wingdings" panose="05000000000000000000" pitchFamily="2" charset="2"/>
              <a:buChar char="q"/>
            </a:pPr>
            <a:r>
              <a:rPr lang="en-US" sz="1600" dirty="0"/>
              <a:t>Can create rules like – </a:t>
            </a:r>
          </a:p>
          <a:p>
            <a:endParaRPr lang="en-US" sz="1600" dirty="0"/>
          </a:p>
          <a:p>
            <a:endParaRPr lang="en-US" sz="1600" dirty="0"/>
          </a:p>
          <a:p>
            <a:endParaRPr lang="en-US" sz="1600" dirty="0"/>
          </a:p>
          <a:p>
            <a:pPr marL="285750" indent="-285750">
              <a:buFont typeface="Wingdings" panose="05000000000000000000" pitchFamily="2" charset="2"/>
              <a:buChar char="q"/>
            </a:pPr>
            <a:endParaRPr lang="en-US" sz="1600" dirty="0"/>
          </a:p>
          <a:p>
            <a:endParaRPr lang="en-US" sz="1600" dirty="0"/>
          </a:p>
          <a:p>
            <a:endParaRPr lang="en-US" sz="1600" dirty="0"/>
          </a:p>
          <a:p>
            <a:endParaRPr lang="en-US" sz="1600" dirty="0"/>
          </a:p>
          <a:p>
            <a:endParaRPr lang="en-US" sz="1600" dirty="0"/>
          </a:p>
        </p:txBody>
      </p:sp>
      <p:graphicFrame>
        <p:nvGraphicFramePr>
          <p:cNvPr id="3" name="Table 4">
            <a:extLst>
              <a:ext uri="{FF2B5EF4-FFF2-40B4-BE49-F238E27FC236}">
                <a16:creationId xmlns:a16="http://schemas.microsoft.com/office/drawing/2014/main" id="{2292F4F1-C97F-4C71-0BC9-46A706411CF2}"/>
              </a:ext>
            </a:extLst>
          </p:cNvPr>
          <p:cNvGraphicFramePr>
            <a:graphicFrameLocks noGrp="1"/>
          </p:cNvGraphicFramePr>
          <p:nvPr>
            <p:extLst>
              <p:ext uri="{D42A27DB-BD31-4B8C-83A1-F6EECF244321}">
                <p14:modId xmlns:p14="http://schemas.microsoft.com/office/powerpoint/2010/main" val="2616567908"/>
              </p:ext>
            </p:extLst>
          </p:nvPr>
        </p:nvGraphicFramePr>
        <p:xfrm>
          <a:off x="838200" y="3934503"/>
          <a:ext cx="8128000" cy="1483360"/>
        </p:xfrm>
        <a:graphic>
          <a:graphicData uri="http://schemas.openxmlformats.org/drawingml/2006/table">
            <a:tbl>
              <a:tblPr firstRow="1" bandRow="1">
                <a:tableStyleId>{21E4AEA4-8DFA-4A89-87EB-49C32662AFE0}</a:tableStyleId>
              </a:tblPr>
              <a:tblGrid>
                <a:gridCol w="4064000">
                  <a:extLst>
                    <a:ext uri="{9D8B030D-6E8A-4147-A177-3AD203B41FA5}">
                      <a16:colId xmlns:a16="http://schemas.microsoft.com/office/drawing/2014/main" val="3120205608"/>
                    </a:ext>
                  </a:extLst>
                </a:gridCol>
                <a:gridCol w="4064000">
                  <a:extLst>
                    <a:ext uri="{9D8B030D-6E8A-4147-A177-3AD203B41FA5}">
                      <a16:colId xmlns:a16="http://schemas.microsoft.com/office/drawing/2014/main" val="4046219327"/>
                    </a:ext>
                  </a:extLst>
                </a:gridCol>
              </a:tblGrid>
              <a:tr h="370840">
                <a:tc>
                  <a:txBody>
                    <a:bodyPr/>
                    <a:lstStyle/>
                    <a:p>
                      <a:endParaRPr lang="en-US"/>
                    </a:p>
                  </a:txBody>
                  <a:tcPr/>
                </a:tc>
                <a:tc>
                  <a:txBody>
                    <a:bodyPr/>
                    <a:lstStyle/>
                    <a:p>
                      <a:endParaRPr lang="en-US"/>
                    </a:p>
                  </a:txBody>
                  <a:tcPr/>
                </a:tc>
                <a:extLst>
                  <a:ext uri="{0D108BD9-81ED-4DB2-BD59-A6C34878D82A}">
                    <a16:rowId xmlns:a16="http://schemas.microsoft.com/office/drawing/2014/main" val="1297421102"/>
                  </a:ext>
                </a:extLst>
              </a:tr>
              <a:tr h="370840">
                <a:tc>
                  <a:txBody>
                    <a:bodyPr/>
                    <a:lstStyle/>
                    <a:p>
                      <a:r>
                        <a:rPr lang="en-US" dirty="0"/>
                        <a:t>Standard-IA</a:t>
                      </a:r>
                    </a:p>
                  </a:txBody>
                  <a:tcPr/>
                </a:tc>
                <a:tc>
                  <a:txBody>
                    <a:bodyPr/>
                    <a:lstStyle/>
                    <a:p>
                      <a:r>
                        <a:rPr lang="en-US" dirty="0"/>
                        <a:t>30</a:t>
                      </a:r>
                    </a:p>
                  </a:txBody>
                  <a:tcPr/>
                </a:tc>
                <a:extLst>
                  <a:ext uri="{0D108BD9-81ED-4DB2-BD59-A6C34878D82A}">
                    <a16:rowId xmlns:a16="http://schemas.microsoft.com/office/drawing/2014/main" val="2699125190"/>
                  </a:ext>
                </a:extLst>
              </a:tr>
              <a:tr h="370840">
                <a:tc>
                  <a:txBody>
                    <a:bodyPr/>
                    <a:lstStyle/>
                    <a:p>
                      <a:r>
                        <a:rPr lang="en-US" dirty="0"/>
                        <a:t>Intelligent Tiering</a:t>
                      </a:r>
                    </a:p>
                  </a:txBody>
                  <a:tcPr/>
                </a:tc>
                <a:tc>
                  <a:txBody>
                    <a:bodyPr/>
                    <a:lstStyle/>
                    <a:p>
                      <a:r>
                        <a:rPr lang="en-US" dirty="0"/>
                        <a:t>60</a:t>
                      </a:r>
                    </a:p>
                  </a:txBody>
                  <a:tcPr/>
                </a:tc>
                <a:extLst>
                  <a:ext uri="{0D108BD9-81ED-4DB2-BD59-A6C34878D82A}">
                    <a16:rowId xmlns:a16="http://schemas.microsoft.com/office/drawing/2014/main" val="641974149"/>
                  </a:ext>
                </a:extLst>
              </a:tr>
              <a:tr h="370840">
                <a:tc>
                  <a:txBody>
                    <a:bodyPr/>
                    <a:lstStyle/>
                    <a:p>
                      <a:r>
                        <a:rPr lang="en-US" dirty="0"/>
                        <a:t>Glacier Deep Archive</a:t>
                      </a:r>
                    </a:p>
                  </a:txBody>
                  <a:tcPr/>
                </a:tc>
                <a:tc>
                  <a:txBody>
                    <a:bodyPr/>
                    <a:lstStyle/>
                    <a:p>
                      <a:r>
                        <a:rPr lang="en-US" dirty="0"/>
                        <a:t>180</a:t>
                      </a:r>
                    </a:p>
                  </a:txBody>
                  <a:tcPr/>
                </a:tc>
                <a:extLst>
                  <a:ext uri="{0D108BD9-81ED-4DB2-BD59-A6C34878D82A}">
                    <a16:rowId xmlns:a16="http://schemas.microsoft.com/office/drawing/2014/main" val="1842666117"/>
                  </a:ext>
                </a:extLst>
              </a:tr>
            </a:tbl>
          </a:graphicData>
        </a:graphic>
      </p:graphicFrame>
    </p:spTree>
    <p:extLst>
      <p:ext uri="{BB962C8B-B14F-4D97-AF65-F5344CB8AC3E}">
        <p14:creationId xmlns:p14="http://schemas.microsoft.com/office/powerpoint/2010/main" val="599951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506678" y="2148840"/>
            <a:ext cx="4664242" cy="1715531"/>
          </a:xfrm>
        </p:spPr>
        <p:txBody>
          <a:bodyPr/>
          <a:lstStyle/>
          <a:p>
            <a:r>
              <a:rPr lang="en-US" dirty="0"/>
              <a:t>Cloud computing</a:t>
            </a:r>
          </a:p>
        </p:txBody>
      </p:sp>
    </p:spTree>
    <p:extLst>
      <p:ext uri="{BB962C8B-B14F-4D97-AF65-F5344CB8AC3E}">
        <p14:creationId xmlns:p14="http://schemas.microsoft.com/office/powerpoint/2010/main" val="37972809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S3 – Encryption – NO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60</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All objects within buckets are encrypted by default for security purpose. This is called server side encryption</a:t>
            </a:r>
          </a:p>
          <a:p>
            <a:pPr marL="285750" indent="-285750">
              <a:buFont typeface="Wingdings" panose="05000000000000000000" pitchFamily="2" charset="2"/>
              <a:buChar char="q"/>
            </a:pPr>
            <a:r>
              <a:rPr lang="en-US" sz="1600" dirty="0"/>
              <a:t>User can also encrypt before uploading object</a:t>
            </a:r>
          </a:p>
          <a:p>
            <a:pPr marL="285750" indent="-285750">
              <a:buFont typeface="Wingdings" panose="05000000000000000000" pitchFamily="2" charset="2"/>
              <a:buChar char="q"/>
            </a:pPr>
            <a:r>
              <a:rPr lang="en-US" sz="1600" dirty="0"/>
              <a:t>Bucket :: Properties :: Encryption</a:t>
            </a:r>
          </a:p>
          <a:p>
            <a:endParaRPr lang="en-US" sz="1600" dirty="0"/>
          </a:p>
          <a:p>
            <a:endParaRPr lang="en-US" sz="1600" dirty="0"/>
          </a:p>
          <a:p>
            <a:endParaRPr lang="en-US" sz="1600" dirty="0"/>
          </a:p>
          <a:p>
            <a:endParaRPr lang="en-US" sz="1600" dirty="0"/>
          </a:p>
        </p:txBody>
      </p:sp>
    </p:spTree>
    <p:extLst>
      <p:ext uri="{BB962C8B-B14F-4D97-AF65-F5344CB8AC3E}">
        <p14:creationId xmlns:p14="http://schemas.microsoft.com/office/powerpoint/2010/main" val="33671035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506678" y="2148840"/>
            <a:ext cx="4664242" cy="1715531"/>
          </a:xfrm>
        </p:spPr>
        <p:txBody>
          <a:bodyPr/>
          <a:lstStyle/>
          <a:p>
            <a:r>
              <a:rPr lang="en-US" dirty="0"/>
              <a:t>Other compute services</a:t>
            </a:r>
          </a:p>
        </p:txBody>
      </p:sp>
    </p:spTree>
    <p:extLst>
      <p:ext uri="{BB962C8B-B14F-4D97-AF65-F5344CB8AC3E}">
        <p14:creationId xmlns:p14="http://schemas.microsoft.com/office/powerpoint/2010/main" val="29430026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AWS Lambda – truly serverless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62</a:t>
            </a:fld>
            <a:endParaRPr lang="en-US" dirty="0"/>
          </a:p>
        </p:txBody>
      </p:sp>
      <p:graphicFrame>
        <p:nvGraphicFramePr>
          <p:cNvPr id="3" name="Table 4">
            <a:extLst>
              <a:ext uri="{FF2B5EF4-FFF2-40B4-BE49-F238E27FC236}">
                <a16:creationId xmlns:a16="http://schemas.microsoft.com/office/drawing/2014/main" id="{97CAFA23-32BC-1E17-78BF-7E7DEFB7EDC7}"/>
              </a:ext>
            </a:extLst>
          </p:cNvPr>
          <p:cNvGraphicFramePr>
            <a:graphicFrameLocks noGrp="1"/>
          </p:cNvGraphicFramePr>
          <p:nvPr>
            <p:extLst>
              <p:ext uri="{D42A27DB-BD31-4B8C-83A1-F6EECF244321}">
                <p14:modId xmlns:p14="http://schemas.microsoft.com/office/powerpoint/2010/main" val="1250102670"/>
              </p:ext>
            </p:extLst>
          </p:nvPr>
        </p:nvGraphicFramePr>
        <p:xfrm>
          <a:off x="658594" y="1484897"/>
          <a:ext cx="10057598" cy="5232400"/>
        </p:xfrm>
        <a:graphic>
          <a:graphicData uri="http://schemas.openxmlformats.org/drawingml/2006/table">
            <a:tbl>
              <a:tblPr firstRow="1" bandRow="1">
                <a:tableStyleId>{21E4AEA4-8DFA-4A89-87EB-49C32662AFE0}</a:tableStyleId>
              </a:tblPr>
              <a:tblGrid>
                <a:gridCol w="5028799">
                  <a:extLst>
                    <a:ext uri="{9D8B030D-6E8A-4147-A177-3AD203B41FA5}">
                      <a16:colId xmlns:a16="http://schemas.microsoft.com/office/drawing/2014/main" val="3196400846"/>
                    </a:ext>
                  </a:extLst>
                </a:gridCol>
                <a:gridCol w="5028799">
                  <a:extLst>
                    <a:ext uri="{9D8B030D-6E8A-4147-A177-3AD203B41FA5}">
                      <a16:colId xmlns:a16="http://schemas.microsoft.com/office/drawing/2014/main" val="2209107711"/>
                    </a:ext>
                  </a:extLst>
                </a:gridCol>
              </a:tblGrid>
              <a:tr h="370840">
                <a:tc>
                  <a:txBody>
                    <a:bodyPr/>
                    <a:lstStyle/>
                    <a:p>
                      <a:r>
                        <a:rPr lang="en-US" dirty="0"/>
                        <a:t>EC2</a:t>
                      </a:r>
                    </a:p>
                  </a:txBody>
                  <a:tcPr/>
                </a:tc>
                <a:tc>
                  <a:txBody>
                    <a:bodyPr/>
                    <a:lstStyle/>
                    <a:p>
                      <a:r>
                        <a:rPr lang="en-US" dirty="0"/>
                        <a:t>Lambda</a:t>
                      </a:r>
                    </a:p>
                  </a:txBody>
                  <a:tcPr/>
                </a:tc>
                <a:extLst>
                  <a:ext uri="{0D108BD9-81ED-4DB2-BD59-A6C34878D82A}">
                    <a16:rowId xmlns:a16="http://schemas.microsoft.com/office/drawing/2014/main" val="761065272"/>
                  </a:ext>
                </a:extLst>
              </a:tr>
              <a:tr h="370840">
                <a:tc>
                  <a:txBody>
                    <a:bodyPr/>
                    <a:lstStyle/>
                    <a:p>
                      <a:r>
                        <a:rPr lang="en-US" dirty="0"/>
                        <a:t>Virtual Servers</a:t>
                      </a:r>
                    </a:p>
                  </a:txBody>
                  <a:tcPr/>
                </a:tc>
                <a:tc>
                  <a:txBody>
                    <a:bodyPr/>
                    <a:lstStyle/>
                    <a:p>
                      <a:r>
                        <a:rPr lang="en-US" dirty="0"/>
                        <a:t>Virtual functions</a:t>
                      </a:r>
                    </a:p>
                  </a:txBody>
                  <a:tcPr/>
                </a:tc>
                <a:extLst>
                  <a:ext uri="{0D108BD9-81ED-4DB2-BD59-A6C34878D82A}">
                    <a16:rowId xmlns:a16="http://schemas.microsoft.com/office/drawing/2014/main" val="33090339"/>
                  </a:ext>
                </a:extLst>
              </a:tr>
              <a:tr h="370840">
                <a:tc>
                  <a:txBody>
                    <a:bodyPr/>
                    <a:lstStyle/>
                    <a:p>
                      <a:r>
                        <a:rPr lang="en-US" dirty="0"/>
                        <a:t>Boundaries are RAM and Memory</a:t>
                      </a:r>
                    </a:p>
                  </a:txBody>
                  <a:tcPr/>
                </a:tc>
                <a:tc>
                  <a:txBody>
                    <a:bodyPr/>
                    <a:lstStyle/>
                    <a:p>
                      <a:r>
                        <a:rPr lang="en-US" dirty="0"/>
                        <a:t>Short term execution</a:t>
                      </a:r>
                    </a:p>
                  </a:txBody>
                  <a:tcPr/>
                </a:tc>
                <a:extLst>
                  <a:ext uri="{0D108BD9-81ED-4DB2-BD59-A6C34878D82A}">
                    <a16:rowId xmlns:a16="http://schemas.microsoft.com/office/drawing/2014/main" val="2276037237"/>
                  </a:ext>
                </a:extLst>
              </a:tr>
              <a:tr h="370840">
                <a:tc>
                  <a:txBody>
                    <a:bodyPr/>
                    <a:lstStyle/>
                    <a:p>
                      <a:r>
                        <a:rPr lang="en-US" dirty="0"/>
                        <a:t>Continuously running and if not in free tier, will be charged for the time it is running</a:t>
                      </a:r>
                    </a:p>
                  </a:txBody>
                  <a:tcPr/>
                </a:tc>
                <a:tc>
                  <a:txBody>
                    <a:bodyPr/>
                    <a:lstStyle/>
                    <a:p>
                      <a:r>
                        <a:rPr lang="en-US" dirty="0"/>
                        <a:t>Run on demand, only when needed. Charged only when running</a:t>
                      </a:r>
                    </a:p>
                  </a:txBody>
                  <a:tcPr/>
                </a:tc>
                <a:extLst>
                  <a:ext uri="{0D108BD9-81ED-4DB2-BD59-A6C34878D82A}">
                    <a16:rowId xmlns:a16="http://schemas.microsoft.com/office/drawing/2014/main" val="2638154226"/>
                  </a:ext>
                </a:extLst>
              </a:tr>
              <a:tr h="370840">
                <a:tc>
                  <a:txBody>
                    <a:bodyPr/>
                    <a:lstStyle/>
                    <a:p>
                      <a:r>
                        <a:rPr lang="en-US" dirty="0"/>
                        <a:t>Scaling is with ASG, based on metrics or otherwise</a:t>
                      </a:r>
                    </a:p>
                  </a:txBody>
                  <a:tcPr/>
                </a:tc>
                <a:tc>
                  <a:txBody>
                    <a:bodyPr/>
                    <a:lstStyle/>
                    <a:p>
                      <a:r>
                        <a:rPr lang="en-US" dirty="0"/>
                        <a:t>Scaling is automatic</a:t>
                      </a:r>
                    </a:p>
                  </a:txBody>
                  <a:tcPr/>
                </a:tc>
                <a:extLst>
                  <a:ext uri="{0D108BD9-81ED-4DB2-BD59-A6C34878D82A}">
                    <a16:rowId xmlns:a16="http://schemas.microsoft.com/office/drawing/2014/main" val="1671624960"/>
                  </a:ext>
                </a:extLst>
              </a:tr>
              <a:tr h="370840">
                <a:tc>
                  <a:txBody>
                    <a:bodyPr/>
                    <a:lstStyle/>
                    <a:p>
                      <a:endParaRPr lang="en-US" dirty="0"/>
                    </a:p>
                  </a:txBody>
                  <a:tcPr/>
                </a:tc>
                <a:tc>
                  <a:txBody>
                    <a:bodyPr/>
                    <a:lstStyle/>
                    <a:p>
                      <a:r>
                        <a:rPr lang="en-US" dirty="0"/>
                        <a:t>Free Tier includes 10,00000 AWS lambda request/month and then 20 cents / 10,0000 requests thereafter. Very cheap</a:t>
                      </a:r>
                    </a:p>
                  </a:txBody>
                  <a:tcPr/>
                </a:tc>
                <a:extLst>
                  <a:ext uri="{0D108BD9-81ED-4DB2-BD59-A6C34878D82A}">
                    <a16:rowId xmlns:a16="http://schemas.microsoft.com/office/drawing/2014/main" val="3880347095"/>
                  </a:ext>
                </a:extLst>
              </a:tr>
              <a:tr h="370840">
                <a:tc>
                  <a:txBody>
                    <a:bodyPr/>
                    <a:lstStyle/>
                    <a:p>
                      <a:endParaRPr lang="en-US" dirty="0"/>
                    </a:p>
                  </a:txBody>
                  <a:tcPr/>
                </a:tc>
                <a:tc>
                  <a:txBody>
                    <a:bodyPr/>
                    <a:lstStyle/>
                    <a:p>
                      <a:r>
                        <a:rPr lang="en-US" dirty="0"/>
                        <a:t>Integrated with lot AWS services</a:t>
                      </a:r>
                    </a:p>
                  </a:txBody>
                  <a:tcPr/>
                </a:tc>
                <a:extLst>
                  <a:ext uri="{0D108BD9-81ED-4DB2-BD59-A6C34878D82A}">
                    <a16:rowId xmlns:a16="http://schemas.microsoft.com/office/drawing/2014/main" val="3378694143"/>
                  </a:ext>
                </a:extLst>
              </a:tr>
              <a:tr h="370840">
                <a:tc>
                  <a:txBody>
                    <a:bodyPr/>
                    <a:lstStyle/>
                    <a:p>
                      <a:endParaRPr lang="en-US" dirty="0"/>
                    </a:p>
                  </a:txBody>
                  <a:tcPr/>
                </a:tc>
                <a:tc>
                  <a:txBody>
                    <a:bodyPr/>
                    <a:lstStyle/>
                    <a:p>
                      <a:r>
                        <a:rPr lang="en-US" dirty="0"/>
                        <a:t>Event Driven - Lambdas are invoked on some events</a:t>
                      </a:r>
                    </a:p>
                  </a:txBody>
                  <a:tcPr/>
                </a:tc>
                <a:extLst>
                  <a:ext uri="{0D108BD9-81ED-4DB2-BD59-A6C34878D82A}">
                    <a16:rowId xmlns:a16="http://schemas.microsoft.com/office/drawing/2014/main" val="2992707754"/>
                  </a:ext>
                </a:extLst>
              </a:tr>
              <a:tr h="370840">
                <a:tc>
                  <a:txBody>
                    <a:bodyPr/>
                    <a:lstStyle/>
                    <a:p>
                      <a:endParaRPr lang="en-US" dirty="0"/>
                    </a:p>
                  </a:txBody>
                  <a:tcPr/>
                </a:tc>
                <a:tc>
                  <a:txBody>
                    <a:bodyPr/>
                    <a:lstStyle/>
                    <a:p>
                      <a:r>
                        <a:rPr lang="en-US" dirty="0"/>
                        <a:t>Can be written in many programming languages, Nodejs, Python, Java, C#, Golang, Ruby and others</a:t>
                      </a:r>
                    </a:p>
                  </a:txBody>
                  <a:tcPr/>
                </a:tc>
                <a:extLst>
                  <a:ext uri="{0D108BD9-81ED-4DB2-BD59-A6C34878D82A}">
                    <a16:rowId xmlns:a16="http://schemas.microsoft.com/office/drawing/2014/main" val="1087357162"/>
                  </a:ext>
                </a:extLst>
              </a:tr>
            </a:tbl>
          </a:graphicData>
        </a:graphic>
      </p:graphicFrame>
      <p:pic>
        <p:nvPicPr>
          <p:cNvPr id="10" name="Picture 9" descr="A picture containing orange, line, design&#10;&#10;Description automatically generated">
            <a:extLst>
              <a:ext uri="{FF2B5EF4-FFF2-40B4-BE49-F238E27FC236}">
                <a16:creationId xmlns:a16="http://schemas.microsoft.com/office/drawing/2014/main" id="{A5520CC5-7ABB-9DA7-46B7-A2F06DFF8F6D}"/>
              </a:ext>
            </a:extLst>
          </p:cNvPr>
          <p:cNvPicPr>
            <a:picLocks noChangeAspect="1"/>
          </p:cNvPicPr>
          <p:nvPr/>
        </p:nvPicPr>
        <p:blipFill>
          <a:blip r:embed="rId2"/>
          <a:stretch>
            <a:fillRect/>
          </a:stretch>
        </p:blipFill>
        <p:spPr>
          <a:xfrm>
            <a:off x="5731824" y="704781"/>
            <a:ext cx="743054" cy="733527"/>
          </a:xfrm>
          <a:prstGeom prst="rect">
            <a:avLst/>
          </a:prstGeom>
        </p:spPr>
      </p:pic>
    </p:spTree>
    <p:extLst>
      <p:ext uri="{BB962C8B-B14F-4D97-AF65-F5344CB8AC3E}">
        <p14:creationId xmlns:p14="http://schemas.microsoft.com/office/powerpoint/2010/main" val="161076092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lambda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63</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fontScale="85000" lnSpcReduction="20000"/>
          </a:bodyPr>
          <a:lstStyle/>
          <a:p>
            <a:pPr marL="285750" indent="-285750">
              <a:buFont typeface="Wingdings" panose="05000000000000000000" pitchFamily="2" charset="2"/>
              <a:buChar char="q"/>
            </a:pPr>
            <a:r>
              <a:rPr lang="en-US" sz="1600" dirty="0"/>
              <a:t>On Lambda Home, Run button can be clicked to see lambda running – </a:t>
            </a:r>
            <a:r>
              <a:rPr lang="en-US" sz="1600" dirty="0">
                <a:highlight>
                  <a:srgbClr val="FFFF00"/>
                </a:highlight>
              </a:rPr>
              <a:t>see Notes</a:t>
            </a:r>
          </a:p>
          <a:p>
            <a:pPr marL="285750" indent="-285750">
              <a:buFont typeface="Wingdings" panose="05000000000000000000" pitchFamily="2" charset="2"/>
              <a:buChar char="q"/>
            </a:pPr>
            <a:r>
              <a:rPr lang="en-US" sz="1600" dirty="0"/>
              <a:t>Also, there is button – Lambda responds to event, which shows power of serverless lambda getting invoked in events</a:t>
            </a:r>
          </a:p>
          <a:p>
            <a:pPr marL="285750" indent="-285750">
              <a:buFont typeface="Wingdings" panose="05000000000000000000" pitchFamily="2" charset="2"/>
              <a:buChar char="q"/>
            </a:pPr>
            <a:r>
              <a:rPr lang="en-US" sz="1600" dirty="0"/>
              <a:t>Create a node js lambda. To test we would need event. Test it</a:t>
            </a:r>
          </a:p>
          <a:p>
            <a:pPr marL="285750" indent="-285750">
              <a:buFont typeface="Wingdings" panose="05000000000000000000" pitchFamily="2" charset="2"/>
              <a:buChar char="q"/>
            </a:pPr>
            <a:r>
              <a:rPr lang="en-US" sz="1600" dirty="0"/>
              <a:t>No need to manage an servers. We  don’t even know where node js was deployed</a:t>
            </a:r>
          </a:p>
          <a:p>
            <a:pPr marL="285750" indent="-285750">
              <a:buFont typeface="Wingdings" panose="05000000000000000000" pitchFamily="2" charset="2"/>
              <a:buChar char="q"/>
            </a:pPr>
            <a:r>
              <a:rPr lang="en-US" sz="1600" dirty="0"/>
              <a:t>Edit Configuration , Options are memory , timeout and role created by lambda</a:t>
            </a:r>
          </a:p>
          <a:p>
            <a:pPr marL="285750" indent="-285750">
              <a:buFont typeface="Wingdings" panose="05000000000000000000" pitchFamily="2" charset="2"/>
              <a:buChar char="q"/>
            </a:pPr>
            <a:r>
              <a:rPr lang="en-US" sz="1600" dirty="0"/>
              <a:t>Monitor tab will show some useful metrics like how many times it was invoked, duration to execute and others </a:t>
            </a:r>
          </a:p>
          <a:p>
            <a:pPr marL="285750" indent="-285750">
              <a:buFont typeface="Wingdings" panose="05000000000000000000" pitchFamily="2" charset="2"/>
              <a:buChar char="q"/>
            </a:pPr>
            <a:r>
              <a:rPr lang="en-US" sz="1600" dirty="0"/>
              <a:t>Create a bucket, demo-for-lambda</a:t>
            </a:r>
          </a:p>
          <a:p>
            <a:pPr marL="285750" indent="-285750">
              <a:buFont typeface="Wingdings" panose="05000000000000000000" pitchFamily="2" charset="2"/>
              <a:buChar char="q"/>
            </a:pPr>
            <a:r>
              <a:rPr lang="en-US" sz="1600" dirty="0"/>
              <a:t>Create a nodejs lambda, with default role, with code at code/lambda_int_s3_code.js file (ensure region for s3 client, in code)(ensure to make some changes, and deploy lambda function) (a basic lambda role , with permission to cloudwatch would be created)(</a:t>
            </a:r>
            <a:r>
              <a:rPr lang="en-US" sz="1600" dirty="0">
                <a:highlight>
                  <a:srgbClr val="FFFF00"/>
                </a:highlight>
              </a:rPr>
              <a:t>see Notes</a:t>
            </a:r>
            <a:r>
              <a:rPr lang="en-US" sz="1600" dirty="0"/>
              <a:t>)</a:t>
            </a:r>
          </a:p>
          <a:p>
            <a:pPr marL="285750" indent="-285750">
              <a:buFont typeface="Wingdings" panose="05000000000000000000" pitchFamily="2" charset="2"/>
              <a:buChar char="q"/>
            </a:pPr>
            <a:r>
              <a:rPr lang="en-US" sz="1600" dirty="0"/>
              <a:t>Create a trigger from Configuration tab of lamba , for S3 Object events. Configuration -&gt; Add Trigger -&gt; S3 - &gt;  for all objects events</a:t>
            </a:r>
          </a:p>
          <a:p>
            <a:pPr marL="285750" indent="-285750">
              <a:buFont typeface="Wingdings" panose="05000000000000000000" pitchFamily="2" charset="2"/>
              <a:buChar char="q"/>
            </a:pPr>
            <a:r>
              <a:rPr lang="en-US" sz="1600" dirty="0"/>
              <a:t>Upload code/</a:t>
            </a:r>
            <a:r>
              <a:rPr lang="en-US" sz="1600" dirty="0" err="1"/>
              <a:t>sample.json</a:t>
            </a:r>
            <a:r>
              <a:rPr lang="en-US" sz="1600" dirty="0"/>
              <a:t> in S3</a:t>
            </a:r>
          </a:p>
          <a:p>
            <a:pPr marL="285750" indent="-285750">
              <a:buFont typeface="Wingdings" panose="05000000000000000000" pitchFamily="2" charset="2"/>
              <a:buChar char="q"/>
            </a:pPr>
            <a:r>
              <a:rPr lang="en-US" sz="1600" dirty="0"/>
              <a:t>Observe logs from Cloudwatch, will show access denied error</a:t>
            </a:r>
          </a:p>
          <a:p>
            <a:pPr marL="285750" indent="-285750">
              <a:buFont typeface="Wingdings" panose="05000000000000000000" pitchFamily="2" charset="2"/>
              <a:buChar char="q"/>
            </a:pPr>
            <a:r>
              <a:rPr lang="en-US" sz="1600" dirty="0"/>
              <a:t>Create a policy , to allow access from lambda to s3 and CloudWatch – (available at code/lambda_s3_policy.txt) and then create role from this policy (Or create inline policy onto same role, attached to lambda)</a:t>
            </a:r>
          </a:p>
          <a:p>
            <a:pPr marL="285750" indent="-285750">
              <a:buFont typeface="Wingdings" panose="05000000000000000000" pitchFamily="2" charset="2"/>
              <a:buChar char="q"/>
            </a:pPr>
            <a:r>
              <a:rPr lang="en-US" sz="1600" dirty="0"/>
              <a:t>Lambda -&gt; Configuration -&gt; Permissions and change role to one crated above</a:t>
            </a:r>
          </a:p>
          <a:p>
            <a:pPr marL="285750" indent="-285750">
              <a:buFont typeface="Wingdings" panose="05000000000000000000" pitchFamily="2" charset="2"/>
              <a:buChar char="q"/>
            </a:pPr>
            <a:r>
              <a:rPr lang="en-US" sz="1600" dirty="0"/>
              <a:t>Upload file again on s3 bucket and observe Cloudwatch logs again. This time it will be success.</a:t>
            </a:r>
          </a:p>
          <a:p>
            <a:pPr marL="285750" indent="-285750">
              <a:buFont typeface="Wingdings" panose="05000000000000000000" pitchFamily="2" charset="2"/>
              <a:buChar char="q"/>
            </a:pPr>
            <a:r>
              <a:rPr lang="en-US" sz="1600" dirty="0"/>
              <a:t>Visit other options on Configuration tab</a:t>
            </a:r>
          </a:p>
        </p:txBody>
      </p:sp>
    </p:spTree>
    <p:extLst>
      <p:ext uri="{BB962C8B-B14F-4D97-AF65-F5344CB8AC3E}">
        <p14:creationId xmlns:p14="http://schemas.microsoft.com/office/powerpoint/2010/main" val="203639038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7952005" cy="517664"/>
          </a:xfrm>
        </p:spPr>
        <p:txBody>
          <a:bodyPr>
            <a:normAutofit/>
          </a:bodyPr>
          <a:lstStyle/>
          <a:p>
            <a:r>
              <a:rPr lang="en-US" sz="2400" dirty="0"/>
              <a:t>Elastic File System – serverless file storage</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64</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24804"/>
            <a:ext cx="10694614" cy="3147121"/>
          </a:xfrm>
        </p:spPr>
        <p:txBody>
          <a:bodyPr>
            <a:normAutofit fontScale="92500" lnSpcReduction="20000"/>
          </a:bodyPr>
          <a:lstStyle/>
          <a:p>
            <a:pPr marL="285750" indent="-285750">
              <a:buFont typeface="Wingdings" panose="05000000000000000000" pitchFamily="2" charset="2"/>
              <a:buChar char="q"/>
            </a:pPr>
            <a:r>
              <a:rPr lang="en-US" sz="1800" dirty="0"/>
              <a:t>Elastic file system is managed Network File System (NFS), which can be mounted on many of EC2 instances</a:t>
            </a:r>
          </a:p>
          <a:p>
            <a:pPr marL="285750" indent="-285750">
              <a:buFont typeface="Wingdings" panose="05000000000000000000" pitchFamily="2" charset="2"/>
              <a:buChar char="q"/>
            </a:pPr>
            <a:r>
              <a:rPr lang="en-US" sz="1800" dirty="0"/>
              <a:t>EFS is Shared network filesystem</a:t>
            </a:r>
          </a:p>
          <a:p>
            <a:pPr marL="285750" indent="-285750">
              <a:buFont typeface="Wingdings" panose="05000000000000000000" pitchFamily="2" charset="2"/>
              <a:buChar char="q"/>
            </a:pPr>
            <a:r>
              <a:rPr lang="en-US" sz="1800" dirty="0"/>
              <a:t>EFS only works with linux</a:t>
            </a:r>
          </a:p>
          <a:p>
            <a:pPr marL="285750" indent="-285750">
              <a:buFont typeface="Wingdings" panose="05000000000000000000" pitchFamily="2" charset="2"/>
              <a:buChar char="q"/>
            </a:pPr>
            <a:r>
              <a:rPr lang="en-US" sz="1800" dirty="0"/>
              <a:t>Instance from multi AZs can be attached to same EFS</a:t>
            </a:r>
          </a:p>
          <a:p>
            <a:pPr marL="285750" indent="-285750">
              <a:buFont typeface="Wingdings" panose="05000000000000000000" pitchFamily="2" charset="2"/>
              <a:buChar char="q"/>
            </a:pPr>
            <a:r>
              <a:rPr lang="en-US" sz="1800" dirty="0"/>
              <a:t>Highly available and scalable, you don’t have to do capacity planning in advance, will scale as per need</a:t>
            </a:r>
          </a:p>
          <a:p>
            <a:pPr marL="285750" indent="-285750">
              <a:buFont typeface="Wingdings" panose="05000000000000000000" pitchFamily="2" charset="2"/>
              <a:buChar char="q"/>
            </a:pPr>
            <a:r>
              <a:rPr lang="en-US" sz="1800" dirty="0"/>
              <a:t>All instances attached to a EFS can see same</a:t>
            </a:r>
          </a:p>
          <a:p>
            <a:r>
              <a:rPr lang="en-US" sz="1800" dirty="0"/>
              <a:t> files across</a:t>
            </a:r>
          </a:p>
          <a:p>
            <a:pPr marL="285750" indent="-285750">
              <a:buFont typeface="Wingdings" panose="05000000000000000000" pitchFamily="2" charset="2"/>
              <a:buChar char="q"/>
            </a:pPr>
            <a:r>
              <a:rPr lang="en-US" sz="1800" dirty="0">
                <a:highlight>
                  <a:srgbClr val="FFFF00"/>
                </a:highlight>
              </a:rPr>
              <a:t>Follow notes for lab</a:t>
            </a:r>
            <a:endParaRPr lang="en-US" sz="1600" dirty="0">
              <a:highlight>
                <a:srgbClr val="FFFF00"/>
              </a:highlight>
            </a:endParaRPr>
          </a:p>
          <a:p>
            <a:pPr marL="285750" indent="-285750">
              <a:buFont typeface="Wingdings" panose="05000000000000000000" pitchFamily="2" charset="2"/>
              <a:buChar char="q"/>
            </a:pPr>
            <a:endParaRPr lang="en-US" sz="1800" dirty="0"/>
          </a:p>
          <a:p>
            <a:endParaRPr lang="en-US" sz="1800" dirty="0"/>
          </a:p>
          <a:p>
            <a:endParaRPr lang="en-US" sz="1800" dirty="0"/>
          </a:p>
        </p:txBody>
      </p:sp>
      <p:pic>
        <p:nvPicPr>
          <p:cNvPr id="5" name="Picture 4">
            <a:extLst>
              <a:ext uri="{FF2B5EF4-FFF2-40B4-BE49-F238E27FC236}">
                <a16:creationId xmlns:a16="http://schemas.microsoft.com/office/drawing/2014/main" id="{D454FE67-764B-1EAA-0263-1BDE92C8169B}"/>
              </a:ext>
            </a:extLst>
          </p:cNvPr>
          <p:cNvPicPr>
            <a:picLocks noChangeAspect="1"/>
          </p:cNvPicPr>
          <p:nvPr/>
        </p:nvPicPr>
        <p:blipFill>
          <a:blip r:embed="rId3"/>
          <a:stretch>
            <a:fillRect/>
          </a:stretch>
        </p:blipFill>
        <p:spPr>
          <a:xfrm>
            <a:off x="6860084" y="2701752"/>
            <a:ext cx="3845457" cy="3008714"/>
          </a:xfrm>
          <a:prstGeom prst="rect">
            <a:avLst/>
          </a:prstGeom>
        </p:spPr>
      </p:pic>
    </p:spTree>
    <p:extLst>
      <p:ext uri="{BB962C8B-B14F-4D97-AF65-F5344CB8AC3E}">
        <p14:creationId xmlns:p14="http://schemas.microsoft.com/office/powerpoint/2010/main" val="263383690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Elastic container service - ecs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65</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2000" dirty="0"/>
              <a:t>Elastic container service launch containers on AWS, without worrying about underlying infrastructure (no worry for installing docker, managing containers and all)</a:t>
            </a:r>
          </a:p>
          <a:p>
            <a:pPr marL="285750" indent="-285750">
              <a:buFont typeface="Wingdings" panose="05000000000000000000" pitchFamily="2" charset="2"/>
              <a:buChar char="q"/>
            </a:pPr>
            <a:r>
              <a:rPr lang="en-US" sz="2000" dirty="0"/>
              <a:t>The infrastructure specification need to be specified by user, rest all will be taken care by AWS. (Like the OS , instance type need to be specified by user)</a:t>
            </a:r>
          </a:p>
          <a:p>
            <a:pPr marL="285750" indent="-285750">
              <a:buFont typeface="Wingdings" panose="05000000000000000000" pitchFamily="2" charset="2"/>
              <a:buChar char="q"/>
            </a:pPr>
            <a:r>
              <a:rPr lang="en-US" sz="2000" dirty="0"/>
              <a:t>ECS can be created in 2 ways. One way is manual configurations, where used is responsible for creating ASG, specifying instance size, desired number of ec2 instances, volumes, networking and other things.</a:t>
            </a:r>
          </a:p>
          <a:p>
            <a:pPr marL="285750" indent="-285750">
              <a:buFont typeface="Wingdings" panose="05000000000000000000" pitchFamily="2" charset="2"/>
              <a:buChar char="q"/>
            </a:pPr>
            <a:r>
              <a:rPr lang="en-US" sz="2000" dirty="0"/>
              <a:t>Other is serverless way, AWS Fargate, without having to manage servers or clusters of Amazon EC2 instances. User don’t specify anything.</a:t>
            </a:r>
          </a:p>
        </p:txBody>
      </p:sp>
    </p:spTree>
    <p:extLst>
      <p:ext uri="{BB962C8B-B14F-4D97-AF65-F5344CB8AC3E}">
        <p14:creationId xmlns:p14="http://schemas.microsoft.com/office/powerpoint/2010/main" val="259361239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85488" y="221206"/>
            <a:ext cx="8148521" cy="517664"/>
          </a:xfrm>
        </p:spPr>
        <p:txBody>
          <a:bodyPr>
            <a:normAutofit/>
          </a:bodyPr>
          <a:lstStyle/>
          <a:p>
            <a:r>
              <a:rPr lang="en-US" sz="2400" dirty="0"/>
              <a:t>ECS – Hands on WITH Fargate</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66</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93837" y="869950"/>
            <a:ext cx="11284397" cy="5486400"/>
          </a:xfrm>
        </p:spPr>
        <p:txBody>
          <a:bodyPr>
            <a:normAutofit fontScale="92500" lnSpcReduction="20000"/>
          </a:bodyPr>
          <a:lstStyle/>
          <a:p>
            <a:pPr marL="285750" indent="-285750">
              <a:buFont typeface="Wingdings" panose="05000000000000000000" pitchFamily="2" charset="2"/>
              <a:buChar char="q"/>
            </a:pPr>
            <a:r>
              <a:rPr lang="en-US" sz="1600" dirty="0"/>
              <a:t>Create a security group with ping and http traffic allowed</a:t>
            </a:r>
          </a:p>
          <a:p>
            <a:pPr marL="285750" indent="-285750">
              <a:buFont typeface="Wingdings" panose="05000000000000000000" pitchFamily="2" charset="2"/>
              <a:buChar char="q"/>
            </a:pPr>
            <a:r>
              <a:rPr lang="en-US" sz="1600" dirty="0"/>
              <a:t>Create a role as directed at - </a:t>
            </a:r>
            <a:r>
              <a:rPr lang="en-US" sz="1600" dirty="0">
                <a:solidFill>
                  <a:srgbClr val="0070C0"/>
                </a:solidFill>
              </a:rPr>
              <a:t>https://docs.aws.amazon.com/AmazonECS/latest/developerguide/task_execution_IAM_role.html#create-task-execution-role</a:t>
            </a:r>
          </a:p>
          <a:p>
            <a:pPr marL="285750" indent="-285750">
              <a:buFont typeface="Wingdings" panose="05000000000000000000" pitchFamily="2" charset="2"/>
              <a:buChar char="q"/>
            </a:pPr>
            <a:r>
              <a:rPr lang="en-US" sz="1600" dirty="0"/>
              <a:t>Try creating ECS cluster with Infrastructure as Fargate. (At this time, you can also select Infrastructure as EC2 along with Fargate, this will be useful while you want to deploy your task definition service as launch type EC2) (For this demo, we will use everything as serverless) (Selecting EC2 will give you options to select properties related to EC2 instances like OS , instance type, min and max numbers)(But select just AWS Fargate(serverless))</a:t>
            </a:r>
          </a:p>
          <a:p>
            <a:pPr marL="285750" indent="-285750">
              <a:buFont typeface="Wingdings" panose="05000000000000000000" pitchFamily="2" charset="2"/>
              <a:buChar char="q"/>
            </a:pPr>
            <a:r>
              <a:rPr lang="en-US" sz="1600" dirty="0"/>
              <a:t>You can view progress in cloud formation template (will learn soon). ECS cluster will launch the containers as task. This require first a task definition which is blueprint for task to be deployed, on ECS.</a:t>
            </a:r>
          </a:p>
          <a:p>
            <a:pPr marL="285750" indent="-285750">
              <a:buFont typeface="Wingdings" panose="05000000000000000000" pitchFamily="2" charset="2"/>
              <a:buChar char="q"/>
            </a:pPr>
            <a:r>
              <a:rPr lang="en-US" sz="1600" dirty="0"/>
              <a:t>After cluster, create new task definition with Launch type as Fargate. For Container Spec chose OS as Linux/X86_64, CPU as .25 vCPU and memory .5 GB. Keep Task role as blank and Task execution role as one we created above</a:t>
            </a:r>
          </a:p>
          <a:p>
            <a:pPr marL="285750" indent="-285750">
              <a:buFont typeface="Wingdings" panose="05000000000000000000" pitchFamily="2" charset="2"/>
              <a:buChar char="q"/>
            </a:pPr>
            <a:r>
              <a:rPr lang="en-US" sz="1600" dirty="0"/>
              <a:t>Mention image as cbagade/cl-first-prog:v1, Container Port as 3000</a:t>
            </a:r>
          </a:p>
          <a:p>
            <a:pPr marL="285750" indent="-285750">
              <a:buFont typeface="Wingdings" panose="05000000000000000000" pitchFamily="2" charset="2"/>
              <a:buChar char="q"/>
            </a:pPr>
            <a:r>
              <a:rPr lang="en-US" sz="1600" dirty="0"/>
              <a:t>Select task definition and Deploy as service. Select ECS cluster. Set Launch type as Fargate. Put service name and replica as 1. Under Networking section, select VPC , where security group above is created, keep only 2 public subnets and select security group created above. Public IP should be turned on.</a:t>
            </a:r>
          </a:p>
          <a:p>
            <a:pPr marL="285750" indent="-285750">
              <a:buFont typeface="Wingdings" panose="05000000000000000000" pitchFamily="2" charset="2"/>
              <a:buChar char="q"/>
            </a:pPr>
            <a:r>
              <a:rPr lang="en-US" sz="1600" dirty="0"/>
              <a:t>Create Service and watch events in Cloud Formation stack. Wait till CFT events go in CREATE_COMPLETE state.</a:t>
            </a:r>
          </a:p>
          <a:p>
            <a:pPr marL="285750" indent="-285750">
              <a:buFont typeface="Wingdings" panose="05000000000000000000" pitchFamily="2" charset="2"/>
              <a:buChar char="q"/>
            </a:pPr>
            <a:r>
              <a:rPr lang="en-US" sz="1600" dirty="0"/>
              <a:t>Cluster -&gt; Tasks (click) -&gt; copy public IP</a:t>
            </a:r>
          </a:p>
          <a:p>
            <a:pPr marL="285750" indent="-285750">
              <a:buFont typeface="Wingdings" panose="05000000000000000000" pitchFamily="2" charset="2"/>
              <a:buChar char="q"/>
            </a:pPr>
            <a:r>
              <a:rPr lang="en-US" sz="1600" dirty="0"/>
              <a:t>To test image, hit http://&lt;public_ip&gt;:3000 on browser tab (This will fail. Modify SG created above , to allow Custom TCP traffic on port 3000) and then hit the URL again on browser</a:t>
            </a:r>
          </a:p>
          <a:p>
            <a:pPr marL="285750" indent="-285750">
              <a:buFont typeface="Wingdings" panose="05000000000000000000" pitchFamily="2" charset="2"/>
              <a:buChar char="q"/>
            </a:pPr>
            <a:r>
              <a:rPr lang="en-US" sz="1600" dirty="0">
                <a:solidFill>
                  <a:srgbClr val="FF0000"/>
                </a:solidFill>
              </a:rPr>
              <a:t>Delete the task definition and cluster (Can delete CFT stack)</a:t>
            </a:r>
          </a:p>
        </p:txBody>
      </p:sp>
    </p:spTree>
    <p:extLst>
      <p:ext uri="{BB962C8B-B14F-4D97-AF65-F5344CB8AC3E}">
        <p14:creationId xmlns:p14="http://schemas.microsoft.com/office/powerpoint/2010/main" val="313092133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506678" y="2148840"/>
            <a:ext cx="4664242" cy="1715531"/>
          </a:xfrm>
        </p:spPr>
        <p:txBody>
          <a:bodyPr/>
          <a:lstStyle/>
          <a:p>
            <a:r>
              <a:rPr lang="en-US" dirty="0"/>
              <a:t>Databases</a:t>
            </a:r>
          </a:p>
        </p:txBody>
      </p:sp>
    </p:spTree>
    <p:extLst>
      <p:ext uri="{BB962C8B-B14F-4D97-AF65-F5344CB8AC3E}">
        <p14:creationId xmlns:p14="http://schemas.microsoft.com/office/powerpoint/2010/main" val="401902346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AWS Databases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68</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EBS, S3, EFS are technologies to store unstructured data</a:t>
            </a:r>
          </a:p>
          <a:p>
            <a:pPr marL="285750" indent="-285750">
              <a:buFont typeface="Wingdings" panose="05000000000000000000" pitchFamily="2" charset="2"/>
              <a:buChar char="q"/>
            </a:pPr>
            <a:r>
              <a:rPr lang="en-US" sz="1600" dirty="0"/>
              <a:t>To store in structured way, there are databases. This will allow indexing and faster searching through data</a:t>
            </a:r>
          </a:p>
          <a:p>
            <a:pPr marL="285750" indent="-285750">
              <a:buFont typeface="Wingdings" panose="05000000000000000000" pitchFamily="2" charset="2"/>
              <a:buChar char="q"/>
            </a:pPr>
            <a:r>
              <a:rPr lang="en-US" sz="1600" dirty="0"/>
              <a:t>The first kind of database which AWS offers is </a:t>
            </a:r>
            <a:r>
              <a:rPr lang="en-US" sz="1600" dirty="0">
                <a:highlight>
                  <a:srgbClr val="FFFF00"/>
                </a:highlight>
              </a:rPr>
              <a:t>Relational Databases</a:t>
            </a:r>
          </a:p>
          <a:p>
            <a:pPr marL="285750" indent="-285750">
              <a:buFont typeface="Wingdings" panose="05000000000000000000" pitchFamily="2" charset="2"/>
              <a:buChar char="q"/>
            </a:pPr>
            <a:r>
              <a:rPr lang="en-US" sz="1600" dirty="0"/>
              <a:t>One can establish links between tables  and can use </a:t>
            </a:r>
            <a:r>
              <a:rPr lang="en-US" sz="1600" dirty="0">
                <a:highlight>
                  <a:srgbClr val="FFFF00"/>
                </a:highlight>
              </a:rPr>
              <a:t>SQL Queries</a:t>
            </a:r>
            <a:r>
              <a:rPr lang="en-US" sz="1600" dirty="0"/>
              <a:t> to perform operations on data</a:t>
            </a:r>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r>
              <a:rPr lang="en-US" sz="1600" dirty="0"/>
              <a:t>The other kind of database which AWS offers is </a:t>
            </a:r>
            <a:r>
              <a:rPr lang="en-US" sz="1600" dirty="0">
                <a:highlight>
                  <a:srgbClr val="FFFF00"/>
                </a:highlight>
              </a:rPr>
              <a:t>NoSQL Database</a:t>
            </a:r>
          </a:p>
          <a:p>
            <a:pPr marL="285750" indent="-285750">
              <a:buFont typeface="Wingdings" panose="05000000000000000000" pitchFamily="2" charset="2"/>
              <a:buChar char="q"/>
            </a:pPr>
            <a:r>
              <a:rPr lang="en-US" sz="1600" dirty="0"/>
              <a:t>Non relational database, build for modern applications</a:t>
            </a:r>
          </a:p>
          <a:p>
            <a:pPr marL="285750" indent="-285750">
              <a:buFont typeface="Wingdings" panose="05000000000000000000" pitchFamily="2" charset="2"/>
              <a:buChar char="q"/>
            </a:pPr>
            <a:r>
              <a:rPr lang="en-US" sz="1600" dirty="0"/>
              <a:t>Flexible Schema, Scalable, High Performance</a:t>
            </a:r>
          </a:p>
          <a:p>
            <a:pPr marL="285750" indent="-285750">
              <a:buFont typeface="Wingdings" panose="05000000000000000000" pitchFamily="2" charset="2"/>
              <a:buChar char="q"/>
            </a:pPr>
            <a:r>
              <a:rPr lang="en-US" sz="1600" dirty="0"/>
              <a:t>Examples – Mongo DB, Document DB, in-memory and so on</a:t>
            </a:r>
          </a:p>
          <a:p>
            <a:pPr marL="285750" indent="-285750">
              <a:buFont typeface="Wingdings" panose="05000000000000000000" pitchFamily="2" charset="2"/>
              <a:buChar char="q"/>
            </a:pPr>
            <a:r>
              <a:rPr lang="en-US" sz="1600" dirty="0"/>
              <a:t>Data is always in JSON format</a:t>
            </a: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highlight>
                <a:srgbClr val="FFFF00"/>
              </a:highlight>
            </a:endParaRPr>
          </a:p>
        </p:txBody>
      </p:sp>
      <p:graphicFrame>
        <p:nvGraphicFramePr>
          <p:cNvPr id="3" name="Table 4">
            <a:extLst>
              <a:ext uri="{FF2B5EF4-FFF2-40B4-BE49-F238E27FC236}">
                <a16:creationId xmlns:a16="http://schemas.microsoft.com/office/drawing/2014/main" id="{C091CB2E-E315-CEC1-FEAF-E50FCDFA6069}"/>
              </a:ext>
            </a:extLst>
          </p:cNvPr>
          <p:cNvGraphicFramePr>
            <a:graphicFrameLocks noGrp="1"/>
          </p:cNvGraphicFramePr>
          <p:nvPr>
            <p:extLst>
              <p:ext uri="{D42A27DB-BD31-4B8C-83A1-F6EECF244321}">
                <p14:modId xmlns:p14="http://schemas.microsoft.com/office/powerpoint/2010/main" val="2047946816"/>
              </p:ext>
            </p:extLst>
          </p:nvPr>
        </p:nvGraphicFramePr>
        <p:xfrm>
          <a:off x="658597" y="2316480"/>
          <a:ext cx="3759399" cy="1112520"/>
        </p:xfrm>
        <a:graphic>
          <a:graphicData uri="http://schemas.openxmlformats.org/drawingml/2006/table">
            <a:tbl>
              <a:tblPr firstRow="1" bandRow="1">
                <a:tableStyleId>{21E4AEA4-8DFA-4A89-87EB-49C32662AFE0}</a:tableStyleId>
              </a:tblPr>
              <a:tblGrid>
                <a:gridCol w="696103">
                  <a:extLst>
                    <a:ext uri="{9D8B030D-6E8A-4147-A177-3AD203B41FA5}">
                      <a16:colId xmlns:a16="http://schemas.microsoft.com/office/drawing/2014/main" val="315506568"/>
                    </a:ext>
                  </a:extLst>
                </a:gridCol>
                <a:gridCol w="955363">
                  <a:extLst>
                    <a:ext uri="{9D8B030D-6E8A-4147-A177-3AD203B41FA5}">
                      <a16:colId xmlns:a16="http://schemas.microsoft.com/office/drawing/2014/main" val="2751034819"/>
                    </a:ext>
                  </a:extLst>
                </a:gridCol>
                <a:gridCol w="793066">
                  <a:extLst>
                    <a:ext uri="{9D8B030D-6E8A-4147-A177-3AD203B41FA5}">
                      <a16:colId xmlns:a16="http://schemas.microsoft.com/office/drawing/2014/main" val="4037705062"/>
                    </a:ext>
                  </a:extLst>
                </a:gridCol>
                <a:gridCol w="1314867">
                  <a:extLst>
                    <a:ext uri="{9D8B030D-6E8A-4147-A177-3AD203B41FA5}">
                      <a16:colId xmlns:a16="http://schemas.microsoft.com/office/drawing/2014/main" val="886409063"/>
                    </a:ext>
                  </a:extLst>
                </a:gridCol>
              </a:tblGrid>
              <a:tr h="370840">
                <a:tc>
                  <a:txBody>
                    <a:bodyPr/>
                    <a:lstStyle/>
                    <a:p>
                      <a:r>
                        <a:rPr lang="en-US" sz="1200" dirty="0" err="1"/>
                        <a:t>emp_id</a:t>
                      </a:r>
                      <a:endParaRPr lang="en-US" sz="1200" dirty="0"/>
                    </a:p>
                  </a:txBody>
                  <a:tcPr/>
                </a:tc>
                <a:tc>
                  <a:txBody>
                    <a:bodyPr/>
                    <a:lstStyle/>
                    <a:p>
                      <a:r>
                        <a:rPr lang="en-US" sz="1200" dirty="0" err="1"/>
                        <a:t>emp_name</a:t>
                      </a:r>
                      <a:endParaRPr lang="en-US" sz="1200" dirty="0"/>
                    </a:p>
                  </a:txBody>
                  <a:tcPr/>
                </a:tc>
                <a:tc>
                  <a:txBody>
                    <a:bodyPr/>
                    <a:lstStyle/>
                    <a:p>
                      <a:r>
                        <a:rPr lang="en-US" sz="1200" dirty="0" err="1"/>
                        <a:t>dept_id</a:t>
                      </a:r>
                      <a:endParaRPr lang="en-US" sz="1200" dirty="0"/>
                    </a:p>
                  </a:txBody>
                  <a:tcPr/>
                </a:tc>
                <a:tc>
                  <a:txBody>
                    <a:bodyPr/>
                    <a:lstStyle/>
                    <a:p>
                      <a:r>
                        <a:rPr lang="en-US" sz="1200" dirty="0" err="1"/>
                        <a:t>emp_skills</a:t>
                      </a:r>
                      <a:endParaRPr lang="en-US" sz="1200" dirty="0"/>
                    </a:p>
                  </a:txBody>
                  <a:tcPr/>
                </a:tc>
                <a:extLst>
                  <a:ext uri="{0D108BD9-81ED-4DB2-BD59-A6C34878D82A}">
                    <a16:rowId xmlns:a16="http://schemas.microsoft.com/office/drawing/2014/main" val="3231522429"/>
                  </a:ext>
                </a:extLst>
              </a:tr>
              <a:tr h="370840">
                <a:tc>
                  <a:txBody>
                    <a:bodyPr/>
                    <a:lstStyle/>
                    <a:p>
                      <a:r>
                        <a:rPr lang="en-US" sz="1200" dirty="0"/>
                        <a:t>1</a:t>
                      </a:r>
                    </a:p>
                  </a:txBody>
                  <a:tcPr/>
                </a:tc>
                <a:tc>
                  <a:txBody>
                    <a:bodyPr/>
                    <a:lstStyle/>
                    <a:p>
                      <a:r>
                        <a:rPr lang="en-US" sz="1200" dirty="0"/>
                        <a:t>Sonia</a:t>
                      </a:r>
                    </a:p>
                  </a:txBody>
                  <a:tcPr/>
                </a:tc>
                <a:tc>
                  <a:txBody>
                    <a:bodyPr/>
                    <a:lstStyle/>
                    <a:p>
                      <a:r>
                        <a:rPr lang="en-US" sz="1200" dirty="0"/>
                        <a:t>1</a:t>
                      </a:r>
                    </a:p>
                  </a:txBody>
                  <a:tcPr/>
                </a:tc>
                <a:tc>
                  <a:txBody>
                    <a:bodyPr/>
                    <a:lstStyle/>
                    <a:p>
                      <a:r>
                        <a:rPr lang="en-US" sz="1200" dirty="0"/>
                        <a:t>Technical</a:t>
                      </a:r>
                    </a:p>
                  </a:txBody>
                  <a:tcPr/>
                </a:tc>
                <a:extLst>
                  <a:ext uri="{0D108BD9-81ED-4DB2-BD59-A6C34878D82A}">
                    <a16:rowId xmlns:a16="http://schemas.microsoft.com/office/drawing/2014/main" val="2319868616"/>
                  </a:ext>
                </a:extLst>
              </a:tr>
              <a:tr h="370840">
                <a:tc>
                  <a:txBody>
                    <a:bodyPr/>
                    <a:lstStyle/>
                    <a:p>
                      <a:r>
                        <a:rPr lang="en-US" sz="1200" dirty="0"/>
                        <a:t>2</a:t>
                      </a:r>
                    </a:p>
                  </a:txBody>
                  <a:tcPr/>
                </a:tc>
                <a:tc>
                  <a:txBody>
                    <a:bodyPr/>
                    <a:lstStyle/>
                    <a:p>
                      <a:r>
                        <a:rPr lang="en-US" sz="1200" dirty="0"/>
                        <a:t>Vishal</a:t>
                      </a:r>
                    </a:p>
                  </a:txBody>
                  <a:tcPr/>
                </a:tc>
                <a:tc>
                  <a:txBody>
                    <a:bodyPr/>
                    <a:lstStyle/>
                    <a:p>
                      <a:r>
                        <a:rPr lang="en-US" sz="1200" dirty="0"/>
                        <a:t>2</a:t>
                      </a:r>
                    </a:p>
                  </a:txBody>
                  <a:tcPr/>
                </a:tc>
                <a:tc>
                  <a:txBody>
                    <a:bodyPr/>
                    <a:lstStyle/>
                    <a:p>
                      <a:r>
                        <a:rPr lang="en-US" sz="1200" dirty="0"/>
                        <a:t>Accounting</a:t>
                      </a:r>
                    </a:p>
                  </a:txBody>
                  <a:tcPr/>
                </a:tc>
                <a:extLst>
                  <a:ext uri="{0D108BD9-81ED-4DB2-BD59-A6C34878D82A}">
                    <a16:rowId xmlns:a16="http://schemas.microsoft.com/office/drawing/2014/main" val="1494956365"/>
                  </a:ext>
                </a:extLst>
              </a:tr>
            </a:tbl>
          </a:graphicData>
        </a:graphic>
      </p:graphicFrame>
      <p:graphicFrame>
        <p:nvGraphicFramePr>
          <p:cNvPr id="5" name="Table 4">
            <a:extLst>
              <a:ext uri="{FF2B5EF4-FFF2-40B4-BE49-F238E27FC236}">
                <a16:creationId xmlns:a16="http://schemas.microsoft.com/office/drawing/2014/main" id="{AF0BAE90-6A58-C32F-AEB7-52F371FE365C}"/>
              </a:ext>
            </a:extLst>
          </p:cNvPr>
          <p:cNvGraphicFramePr>
            <a:graphicFrameLocks noGrp="1"/>
          </p:cNvGraphicFramePr>
          <p:nvPr>
            <p:extLst>
              <p:ext uri="{D42A27DB-BD31-4B8C-83A1-F6EECF244321}">
                <p14:modId xmlns:p14="http://schemas.microsoft.com/office/powerpoint/2010/main" val="1095670187"/>
              </p:ext>
            </p:extLst>
          </p:nvPr>
        </p:nvGraphicFramePr>
        <p:xfrm>
          <a:off x="5047716" y="2321293"/>
          <a:ext cx="1651466" cy="1112520"/>
        </p:xfrm>
        <a:graphic>
          <a:graphicData uri="http://schemas.openxmlformats.org/drawingml/2006/table">
            <a:tbl>
              <a:tblPr firstRow="1" bandRow="1">
                <a:tableStyleId>{21E4AEA4-8DFA-4A89-87EB-49C32662AFE0}</a:tableStyleId>
              </a:tblPr>
              <a:tblGrid>
                <a:gridCol w="696103">
                  <a:extLst>
                    <a:ext uri="{9D8B030D-6E8A-4147-A177-3AD203B41FA5}">
                      <a16:colId xmlns:a16="http://schemas.microsoft.com/office/drawing/2014/main" val="315506568"/>
                    </a:ext>
                  </a:extLst>
                </a:gridCol>
                <a:gridCol w="955363">
                  <a:extLst>
                    <a:ext uri="{9D8B030D-6E8A-4147-A177-3AD203B41FA5}">
                      <a16:colId xmlns:a16="http://schemas.microsoft.com/office/drawing/2014/main" val="2751034819"/>
                    </a:ext>
                  </a:extLst>
                </a:gridCol>
              </a:tblGrid>
              <a:tr h="370840">
                <a:tc>
                  <a:txBody>
                    <a:bodyPr/>
                    <a:lstStyle/>
                    <a:p>
                      <a:r>
                        <a:rPr lang="en-US" sz="1200" dirty="0" err="1"/>
                        <a:t>dept_id</a:t>
                      </a:r>
                      <a:endParaRPr lang="en-US" sz="1200" dirty="0"/>
                    </a:p>
                  </a:txBody>
                  <a:tcPr/>
                </a:tc>
                <a:tc>
                  <a:txBody>
                    <a:bodyPr/>
                    <a:lstStyle/>
                    <a:p>
                      <a:r>
                        <a:rPr lang="en-US" sz="1200" dirty="0" err="1"/>
                        <a:t>dept_name</a:t>
                      </a:r>
                      <a:endParaRPr lang="en-US" sz="1200" dirty="0"/>
                    </a:p>
                  </a:txBody>
                  <a:tcPr/>
                </a:tc>
                <a:extLst>
                  <a:ext uri="{0D108BD9-81ED-4DB2-BD59-A6C34878D82A}">
                    <a16:rowId xmlns:a16="http://schemas.microsoft.com/office/drawing/2014/main" val="3231522429"/>
                  </a:ext>
                </a:extLst>
              </a:tr>
              <a:tr h="370840">
                <a:tc>
                  <a:txBody>
                    <a:bodyPr/>
                    <a:lstStyle/>
                    <a:p>
                      <a:r>
                        <a:rPr lang="en-US" sz="1200" dirty="0"/>
                        <a:t>1</a:t>
                      </a:r>
                    </a:p>
                  </a:txBody>
                  <a:tcPr/>
                </a:tc>
                <a:tc>
                  <a:txBody>
                    <a:bodyPr/>
                    <a:lstStyle/>
                    <a:p>
                      <a:r>
                        <a:rPr lang="en-US" sz="1200" dirty="0"/>
                        <a:t>Finance</a:t>
                      </a:r>
                    </a:p>
                  </a:txBody>
                  <a:tcPr/>
                </a:tc>
                <a:extLst>
                  <a:ext uri="{0D108BD9-81ED-4DB2-BD59-A6C34878D82A}">
                    <a16:rowId xmlns:a16="http://schemas.microsoft.com/office/drawing/2014/main" val="2319868616"/>
                  </a:ext>
                </a:extLst>
              </a:tr>
              <a:tr h="370840">
                <a:tc>
                  <a:txBody>
                    <a:bodyPr/>
                    <a:lstStyle/>
                    <a:p>
                      <a:r>
                        <a:rPr lang="en-US" sz="1200" dirty="0"/>
                        <a:t>2</a:t>
                      </a:r>
                    </a:p>
                  </a:txBody>
                  <a:tcPr/>
                </a:tc>
                <a:tc>
                  <a:txBody>
                    <a:bodyPr/>
                    <a:lstStyle/>
                    <a:p>
                      <a:r>
                        <a:rPr lang="en-US" sz="1200" dirty="0"/>
                        <a:t>Cloud</a:t>
                      </a:r>
                    </a:p>
                  </a:txBody>
                  <a:tcPr/>
                </a:tc>
                <a:extLst>
                  <a:ext uri="{0D108BD9-81ED-4DB2-BD59-A6C34878D82A}">
                    <a16:rowId xmlns:a16="http://schemas.microsoft.com/office/drawing/2014/main" val="1494956365"/>
                  </a:ext>
                </a:extLst>
              </a:tr>
            </a:tbl>
          </a:graphicData>
        </a:graphic>
      </p:graphicFrame>
      <p:cxnSp>
        <p:nvCxnSpPr>
          <p:cNvPr id="9" name="Straight Connector 8">
            <a:extLst>
              <a:ext uri="{FF2B5EF4-FFF2-40B4-BE49-F238E27FC236}">
                <a16:creationId xmlns:a16="http://schemas.microsoft.com/office/drawing/2014/main" id="{A01D7BD0-2B43-63D0-754F-B02F2F1AF993}"/>
              </a:ext>
            </a:extLst>
          </p:cNvPr>
          <p:cNvCxnSpPr>
            <a:cxnSpLocks/>
          </p:cNvCxnSpPr>
          <p:nvPr/>
        </p:nvCxnSpPr>
        <p:spPr>
          <a:xfrm>
            <a:off x="2538296" y="2925678"/>
            <a:ext cx="2509420" cy="0"/>
          </a:xfrm>
          <a:prstGeom prst="line">
            <a:avLst/>
          </a:prstGeom>
        </p:spPr>
        <p:style>
          <a:lnRef idx="3">
            <a:schemeClr val="dk1"/>
          </a:lnRef>
          <a:fillRef idx="0">
            <a:schemeClr val="dk1"/>
          </a:fillRef>
          <a:effectRef idx="2">
            <a:schemeClr val="dk1"/>
          </a:effectRef>
          <a:fontRef idx="minor">
            <a:schemeClr val="tx1"/>
          </a:fontRef>
        </p:style>
      </p:cxnSp>
      <p:cxnSp>
        <p:nvCxnSpPr>
          <p:cNvPr id="12" name="Straight Connector 11">
            <a:extLst>
              <a:ext uri="{FF2B5EF4-FFF2-40B4-BE49-F238E27FC236}">
                <a16:creationId xmlns:a16="http://schemas.microsoft.com/office/drawing/2014/main" id="{8FBFFFEC-B333-6B41-030B-D2D3834E6C66}"/>
              </a:ext>
            </a:extLst>
          </p:cNvPr>
          <p:cNvCxnSpPr>
            <a:cxnSpLocks/>
          </p:cNvCxnSpPr>
          <p:nvPr/>
        </p:nvCxnSpPr>
        <p:spPr>
          <a:xfrm>
            <a:off x="2536690" y="3135833"/>
            <a:ext cx="2509420"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28843506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Advantages of AWS Managed DB</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69</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800" dirty="0"/>
              <a:t>Faster provisioning and available within few minutes to use</a:t>
            </a:r>
          </a:p>
          <a:p>
            <a:pPr marL="285750" indent="-285750">
              <a:buFont typeface="Wingdings" panose="05000000000000000000" pitchFamily="2" charset="2"/>
              <a:buChar char="q"/>
            </a:pPr>
            <a:r>
              <a:rPr lang="en-US" sz="1800" dirty="0"/>
              <a:t>Highly Scalable and Available</a:t>
            </a:r>
          </a:p>
          <a:p>
            <a:pPr marL="285750" indent="-285750">
              <a:buFont typeface="Wingdings" panose="05000000000000000000" pitchFamily="2" charset="2"/>
              <a:buChar char="q"/>
            </a:pPr>
            <a:r>
              <a:rPr lang="en-US" sz="1800" dirty="0"/>
              <a:t>AWS will take care of upgrade to db and OS patching</a:t>
            </a:r>
          </a:p>
          <a:p>
            <a:pPr marL="285750" indent="-285750">
              <a:buFont typeface="Wingdings" panose="05000000000000000000" pitchFamily="2" charset="2"/>
              <a:buChar char="q"/>
            </a:pPr>
            <a:r>
              <a:rPr lang="en-US" sz="1800" dirty="0"/>
              <a:t>Monitoring, Logging, Alerting all can be configured</a:t>
            </a:r>
          </a:p>
        </p:txBody>
      </p:sp>
    </p:spTree>
    <p:extLst>
      <p:ext uri="{BB962C8B-B14F-4D97-AF65-F5344CB8AC3E}">
        <p14:creationId xmlns:p14="http://schemas.microsoft.com/office/powerpoint/2010/main" val="18338344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50" y="140528"/>
            <a:ext cx="5111750" cy="517664"/>
          </a:xfrm>
        </p:spPr>
        <p:txBody>
          <a:bodyPr>
            <a:normAutofit/>
          </a:bodyPr>
          <a:lstStyle/>
          <a:p>
            <a:r>
              <a:rPr lang="en-US" sz="2400" dirty="0"/>
              <a:t>Cloud computing</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566944" y="824808"/>
            <a:ext cx="8139734" cy="1254250"/>
          </a:xfrm>
        </p:spPr>
        <p:txBody>
          <a:bodyPr>
            <a:normAutofit/>
          </a:bodyPr>
          <a:lstStyle/>
          <a:p>
            <a:pPr marL="285750" indent="-285750">
              <a:buFont typeface="Wingdings" panose="05000000000000000000" pitchFamily="2" charset="2"/>
              <a:buChar char="q"/>
            </a:pPr>
            <a:r>
              <a:rPr lang="en-US" sz="1800" dirty="0"/>
              <a:t>Client communicate with server within network , say with IP addresses</a:t>
            </a:r>
          </a:p>
          <a:p>
            <a:pPr marL="285750" indent="-285750">
              <a:buFont typeface="Wingdings" panose="05000000000000000000" pitchFamily="2" charset="2"/>
              <a:buChar char="q"/>
            </a:pPr>
            <a:r>
              <a:rPr lang="en-US" sz="1800" dirty="0"/>
              <a:t>Server might have CPU,RAM , database to store data, files systems </a:t>
            </a:r>
            <a:r>
              <a:rPr lang="en-US" sz="1800" dirty="0" err="1"/>
              <a:t>etcs</a:t>
            </a:r>
            <a:r>
              <a:rPr lang="en-US" sz="1800" dirty="0"/>
              <a:t>.,</a:t>
            </a:r>
          </a:p>
          <a:p>
            <a:pPr marL="285750" indent="-285750">
              <a:buFont typeface="Wingdings" panose="05000000000000000000" pitchFamily="2" charset="2"/>
              <a:buChar char="q"/>
            </a:pPr>
            <a:r>
              <a:rPr lang="en-US" sz="1800" dirty="0"/>
              <a:t>As site grows, we may add more servers</a:t>
            </a:r>
          </a:p>
          <a:p>
            <a:endParaRPr lang="en-US" sz="1800" dirty="0"/>
          </a:p>
          <a:p>
            <a:endParaRPr lang="en-US" dirty="0"/>
          </a:p>
          <a:p>
            <a:endParaRPr lang="en-US" dirty="0"/>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7</a:t>
            </a:fld>
            <a:endParaRPr lang="en-US" dirty="0"/>
          </a:p>
        </p:txBody>
      </p:sp>
      <p:pic>
        <p:nvPicPr>
          <p:cNvPr id="7" name="Picture 6" descr="A picture containing diagram, screenshot, design&#10;&#10;Description automatically generated">
            <a:extLst>
              <a:ext uri="{FF2B5EF4-FFF2-40B4-BE49-F238E27FC236}">
                <a16:creationId xmlns:a16="http://schemas.microsoft.com/office/drawing/2014/main" id="{74DDD27C-3D26-BB1C-42AC-1B9808B44EC7}"/>
              </a:ext>
            </a:extLst>
          </p:cNvPr>
          <p:cNvPicPr>
            <a:picLocks noChangeAspect="1"/>
          </p:cNvPicPr>
          <p:nvPr/>
        </p:nvPicPr>
        <p:blipFill>
          <a:blip r:embed="rId2"/>
          <a:stretch>
            <a:fillRect/>
          </a:stretch>
        </p:blipFill>
        <p:spPr>
          <a:xfrm>
            <a:off x="1447800" y="2802697"/>
            <a:ext cx="6391275" cy="3914775"/>
          </a:xfrm>
          <a:prstGeom prst="rect">
            <a:avLst/>
          </a:prstGeom>
        </p:spPr>
      </p:pic>
    </p:spTree>
    <p:extLst>
      <p:ext uri="{BB962C8B-B14F-4D97-AF65-F5344CB8AC3E}">
        <p14:creationId xmlns:p14="http://schemas.microsoft.com/office/powerpoint/2010/main" val="408868800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AWS RDS – Relational database service</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70</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a:bodyPr>
          <a:lstStyle/>
          <a:p>
            <a:pPr marL="285750" indent="-285750">
              <a:buFont typeface="Wingdings" panose="05000000000000000000" pitchFamily="2" charset="2"/>
              <a:buChar char="q"/>
            </a:pPr>
            <a:r>
              <a:rPr lang="en-US" sz="1600" dirty="0"/>
              <a:t>AWS Managed DB service</a:t>
            </a:r>
          </a:p>
          <a:p>
            <a:pPr marL="285750" indent="-285750">
              <a:buFont typeface="Wingdings" panose="05000000000000000000" pitchFamily="2" charset="2"/>
              <a:buChar char="q"/>
            </a:pPr>
            <a:r>
              <a:rPr lang="en-US" sz="1600" dirty="0"/>
              <a:t>Along with the advantages already mentioned, one can set up read replicas and also do multi-AZ setup</a:t>
            </a:r>
          </a:p>
          <a:p>
            <a:pPr marL="285750" indent="-285750">
              <a:buFont typeface="Wingdings" panose="05000000000000000000" pitchFamily="2" charset="2"/>
              <a:buChar char="q"/>
            </a:pPr>
            <a:r>
              <a:rPr lang="en-US" sz="1600" dirty="0"/>
              <a:t>Following are the database engines, provided by RDS</a:t>
            </a:r>
          </a:p>
          <a:p>
            <a:pPr marL="742950" lvl="2" indent="-285750">
              <a:lnSpc>
                <a:spcPct val="100000"/>
              </a:lnSpc>
              <a:spcBef>
                <a:spcPts val="1000"/>
              </a:spcBef>
              <a:buFont typeface="Wingdings" panose="05000000000000000000" pitchFamily="2" charset="2"/>
              <a:buChar char="q"/>
            </a:pPr>
            <a:r>
              <a:rPr lang="en-US" sz="1400" spc="50" dirty="0">
                <a:solidFill>
                  <a:schemeClr val="tx1"/>
                </a:solidFill>
              </a:rPr>
              <a:t>Postgres</a:t>
            </a:r>
          </a:p>
          <a:p>
            <a:pPr marL="742950" lvl="2" indent="-285750">
              <a:lnSpc>
                <a:spcPct val="100000"/>
              </a:lnSpc>
              <a:spcBef>
                <a:spcPts val="1000"/>
              </a:spcBef>
              <a:buFont typeface="Wingdings" panose="05000000000000000000" pitchFamily="2" charset="2"/>
              <a:buChar char="q"/>
            </a:pPr>
            <a:r>
              <a:rPr lang="en-US" sz="1400" spc="50" dirty="0">
                <a:solidFill>
                  <a:schemeClr val="tx1"/>
                </a:solidFill>
              </a:rPr>
              <a:t>MYSQL</a:t>
            </a:r>
          </a:p>
          <a:p>
            <a:pPr marL="742950" lvl="2" indent="-285750">
              <a:lnSpc>
                <a:spcPct val="100000"/>
              </a:lnSpc>
              <a:spcBef>
                <a:spcPts val="1000"/>
              </a:spcBef>
              <a:buFont typeface="Wingdings" panose="05000000000000000000" pitchFamily="2" charset="2"/>
              <a:buChar char="q"/>
            </a:pPr>
            <a:r>
              <a:rPr lang="en-US" sz="1400" spc="50" dirty="0">
                <a:solidFill>
                  <a:schemeClr val="tx1"/>
                </a:solidFill>
              </a:rPr>
              <a:t>MariaDB</a:t>
            </a:r>
          </a:p>
          <a:p>
            <a:pPr marL="742950" lvl="2" indent="-285750">
              <a:lnSpc>
                <a:spcPct val="100000"/>
              </a:lnSpc>
              <a:spcBef>
                <a:spcPts val="1000"/>
              </a:spcBef>
              <a:buFont typeface="Wingdings" panose="05000000000000000000" pitchFamily="2" charset="2"/>
              <a:buChar char="q"/>
            </a:pPr>
            <a:r>
              <a:rPr lang="en-US" sz="1400" spc="50" dirty="0">
                <a:solidFill>
                  <a:schemeClr val="tx1"/>
                </a:solidFill>
              </a:rPr>
              <a:t>Oracle</a:t>
            </a:r>
          </a:p>
          <a:p>
            <a:pPr marL="742950" lvl="2" indent="-285750">
              <a:lnSpc>
                <a:spcPct val="100000"/>
              </a:lnSpc>
              <a:spcBef>
                <a:spcPts val="1000"/>
              </a:spcBef>
              <a:buFont typeface="Wingdings" panose="05000000000000000000" pitchFamily="2" charset="2"/>
              <a:buChar char="q"/>
            </a:pPr>
            <a:r>
              <a:rPr lang="en-US" sz="1400" spc="50" dirty="0">
                <a:solidFill>
                  <a:schemeClr val="tx1"/>
                </a:solidFill>
              </a:rPr>
              <a:t>Microsoft SQL Server</a:t>
            </a:r>
          </a:p>
          <a:p>
            <a:pPr marL="285750" lvl="1" indent="-285750">
              <a:lnSpc>
                <a:spcPct val="100000"/>
              </a:lnSpc>
              <a:spcBef>
                <a:spcPts val="1000"/>
              </a:spcBef>
              <a:buFont typeface="Wingdings" panose="05000000000000000000" pitchFamily="2" charset="2"/>
              <a:buChar char="q"/>
            </a:pPr>
            <a:r>
              <a:rPr lang="en-US" sz="1600" spc="50" dirty="0">
                <a:solidFill>
                  <a:schemeClr val="tx1"/>
                </a:solidFill>
              </a:rPr>
              <a:t>Along with these there is one more AWS proprietary kind RDS DB is </a:t>
            </a:r>
            <a:r>
              <a:rPr lang="en-US" sz="1600" spc="50" dirty="0">
                <a:solidFill>
                  <a:schemeClr val="tx1"/>
                </a:solidFill>
                <a:highlight>
                  <a:srgbClr val="FFFF00"/>
                </a:highlight>
              </a:rPr>
              <a:t>Aurora</a:t>
            </a:r>
          </a:p>
          <a:p>
            <a:pPr marL="285750" lvl="1" indent="-285750">
              <a:lnSpc>
                <a:spcPct val="100000"/>
              </a:lnSpc>
              <a:spcBef>
                <a:spcPts val="1000"/>
              </a:spcBef>
              <a:buFont typeface="Wingdings" panose="05000000000000000000" pitchFamily="2" charset="2"/>
              <a:buChar char="q"/>
            </a:pPr>
            <a:r>
              <a:rPr lang="en-US" sz="1600" spc="50" dirty="0">
                <a:solidFill>
                  <a:schemeClr val="tx1"/>
                </a:solidFill>
              </a:rPr>
              <a:t>Aurora also comes with 2 flavors</a:t>
            </a:r>
          </a:p>
          <a:p>
            <a:pPr marL="742950" lvl="2" indent="-285750">
              <a:lnSpc>
                <a:spcPct val="100000"/>
              </a:lnSpc>
              <a:spcBef>
                <a:spcPts val="1000"/>
              </a:spcBef>
              <a:buFont typeface="Wingdings" panose="05000000000000000000" pitchFamily="2" charset="2"/>
              <a:buChar char="q"/>
            </a:pPr>
            <a:r>
              <a:rPr lang="en-US" sz="1400" spc="50" dirty="0">
                <a:solidFill>
                  <a:schemeClr val="tx1"/>
                </a:solidFill>
              </a:rPr>
              <a:t>Postgres (3x faster than RDS postgres)</a:t>
            </a:r>
          </a:p>
          <a:p>
            <a:pPr marL="742950" lvl="2" indent="-285750">
              <a:lnSpc>
                <a:spcPct val="100000"/>
              </a:lnSpc>
              <a:spcBef>
                <a:spcPts val="1000"/>
              </a:spcBef>
              <a:buFont typeface="Wingdings" panose="05000000000000000000" pitchFamily="2" charset="2"/>
              <a:buChar char="q"/>
            </a:pPr>
            <a:r>
              <a:rPr lang="en-US" sz="1400" spc="50" dirty="0">
                <a:solidFill>
                  <a:schemeClr val="tx1"/>
                </a:solidFill>
              </a:rPr>
              <a:t>MYSQL (5x faster than RDS MYSQL)</a:t>
            </a:r>
          </a:p>
          <a:p>
            <a:pPr marL="285750" lvl="2" indent="-285750">
              <a:lnSpc>
                <a:spcPct val="100000"/>
              </a:lnSpc>
              <a:spcBef>
                <a:spcPts val="1000"/>
              </a:spcBef>
              <a:buFont typeface="Wingdings" panose="05000000000000000000" pitchFamily="2" charset="2"/>
              <a:buChar char="q"/>
            </a:pPr>
            <a:r>
              <a:rPr lang="en-US" sz="1600" spc="50" dirty="0">
                <a:solidFill>
                  <a:schemeClr val="tx1"/>
                </a:solidFill>
              </a:rPr>
              <a:t>Aurora comes with auto growing storage (in chunks of 10 GB till 128 TB)</a:t>
            </a:r>
          </a:p>
          <a:p>
            <a:pPr marL="285750" lvl="2" indent="-285750">
              <a:lnSpc>
                <a:spcPct val="100000"/>
              </a:lnSpc>
              <a:spcBef>
                <a:spcPts val="1000"/>
              </a:spcBef>
              <a:buFont typeface="Wingdings" panose="05000000000000000000" pitchFamily="2" charset="2"/>
              <a:buChar char="q"/>
            </a:pPr>
            <a:r>
              <a:rPr lang="en-US" sz="1600" spc="50" dirty="0">
                <a:solidFill>
                  <a:schemeClr val="tx1"/>
                </a:solidFill>
              </a:rPr>
              <a:t>Bit more expensive than RDS, but AWS claims faster performance for Aurora</a:t>
            </a:r>
          </a:p>
          <a:p>
            <a:pPr marL="742950" lvl="1" indent="-285750">
              <a:buFont typeface="Wingdings" panose="05000000000000000000" pitchFamily="2" charset="2"/>
              <a:buChar char="q"/>
            </a:pPr>
            <a:endParaRPr lang="en-US" sz="1800" dirty="0"/>
          </a:p>
        </p:txBody>
      </p:sp>
    </p:spTree>
    <p:extLst>
      <p:ext uri="{BB962C8B-B14F-4D97-AF65-F5344CB8AC3E}">
        <p14:creationId xmlns:p14="http://schemas.microsoft.com/office/powerpoint/2010/main" val="142921167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AWS RDS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71</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400"/>
          </a:xfrm>
        </p:spPr>
        <p:txBody>
          <a:bodyPr>
            <a:normAutofit fontScale="85000" lnSpcReduction="10000"/>
          </a:bodyPr>
          <a:lstStyle/>
          <a:p>
            <a:pPr marL="285750" indent="-285750">
              <a:buFont typeface="Wingdings" panose="05000000000000000000" pitchFamily="2" charset="2"/>
              <a:buChar char="q"/>
            </a:pPr>
            <a:r>
              <a:rPr lang="en-US" sz="1800" dirty="0"/>
              <a:t>Requires PGAdmin to access DB</a:t>
            </a:r>
          </a:p>
          <a:p>
            <a:pPr marL="285750" indent="-285750">
              <a:buFont typeface="Wingdings" panose="05000000000000000000" pitchFamily="2" charset="2"/>
              <a:buChar char="q"/>
            </a:pPr>
            <a:r>
              <a:rPr lang="en-US" sz="1800" dirty="0"/>
              <a:t>Over RDS, Subnet Group. Create a subnet group with 2 public subnets</a:t>
            </a:r>
          </a:p>
          <a:p>
            <a:pPr marL="285750" indent="-285750">
              <a:buFont typeface="Wingdings" panose="05000000000000000000" pitchFamily="2" charset="2"/>
              <a:buChar char="q"/>
            </a:pPr>
            <a:r>
              <a:rPr lang="en-US" sz="1800" dirty="0"/>
              <a:t>Over RDS, Create database, select Engine as Postgres (need to click on Postgres), Free Tier, Latest version, put Storage as 10GB, put password, Select subnet group created, Uncheck Enable Autoscaling,  Enable Public Access, Create new Security Group, Port 5432, Turn off performance insight, Disable automated backups and Encryption</a:t>
            </a:r>
          </a:p>
          <a:p>
            <a:pPr marL="285750" indent="-285750">
              <a:buFont typeface="Wingdings" panose="05000000000000000000" pitchFamily="2" charset="2"/>
              <a:buChar char="q"/>
            </a:pPr>
            <a:r>
              <a:rPr lang="en-US" sz="1800" dirty="0"/>
              <a:t>Let Status be Available, meanwhile change Security Group to put Source as Allow from anywhere for existing PostgreSQL rule and also add one more rule to allow All TCP traffic from anywhere (this is just for demo)</a:t>
            </a:r>
          </a:p>
          <a:p>
            <a:pPr marL="285750" indent="-285750">
              <a:buFont typeface="Wingdings" panose="05000000000000000000" pitchFamily="2" charset="2"/>
              <a:buChar char="q"/>
            </a:pPr>
            <a:r>
              <a:rPr lang="en-US" sz="1800" dirty="0"/>
              <a:t>Meanwhile , also create a win instance with one of the subnet in which RDS is created and install PGAdmin on it </a:t>
            </a:r>
          </a:p>
          <a:p>
            <a:pPr marL="285750" indent="-285750">
              <a:buFont typeface="Wingdings" panose="05000000000000000000" pitchFamily="2" charset="2"/>
              <a:buChar char="q"/>
            </a:pPr>
            <a:r>
              <a:rPr lang="en-US" sz="1800" dirty="0"/>
              <a:t>Once database is Available, Connectivity &amp; Security -&gt; Connected compute resource -&gt; Setup EC2 connection and chose your EC2 win instance</a:t>
            </a:r>
          </a:p>
          <a:p>
            <a:pPr marL="285750" indent="-285750">
              <a:buFont typeface="Wingdings" panose="05000000000000000000" pitchFamily="2" charset="2"/>
              <a:buChar char="q"/>
            </a:pPr>
            <a:r>
              <a:rPr lang="en-US" sz="1800" dirty="0"/>
              <a:t>Once database status is available , click on connect info and put in PGAdmin to see database</a:t>
            </a:r>
          </a:p>
          <a:p>
            <a:pPr marL="285750" indent="-285750">
              <a:buFont typeface="Wingdings" panose="05000000000000000000" pitchFamily="2" charset="2"/>
              <a:buChar char="q"/>
            </a:pPr>
            <a:r>
              <a:rPr lang="en-US" sz="1800" dirty="0"/>
              <a:t>Over RDS, select database and Action, Take snapshot</a:t>
            </a:r>
          </a:p>
          <a:p>
            <a:pPr marL="285750" indent="-285750">
              <a:buFont typeface="Wingdings" panose="05000000000000000000" pitchFamily="2" charset="2"/>
              <a:buChar char="q"/>
            </a:pPr>
            <a:r>
              <a:rPr lang="en-US" sz="1800" dirty="0"/>
              <a:t>Let the snapshot be available and try options as Action -&gt;, Restore and Copy Snapshots </a:t>
            </a:r>
          </a:p>
          <a:p>
            <a:pPr marL="285750" indent="-285750">
              <a:buFont typeface="Wingdings" panose="05000000000000000000" pitchFamily="2" charset="2"/>
              <a:buChar char="q"/>
            </a:pPr>
            <a:r>
              <a:rPr lang="en-US" sz="1800" dirty="0"/>
              <a:t>Restore will create new DB (no need to create), say with bigger capacity</a:t>
            </a:r>
          </a:p>
          <a:p>
            <a:pPr marL="285750" indent="-285750">
              <a:buFont typeface="Wingdings" panose="05000000000000000000" pitchFamily="2" charset="2"/>
              <a:buChar char="q"/>
            </a:pPr>
            <a:r>
              <a:rPr lang="en-US" sz="1800" dirty="0"/>
              <a:t>Copy can copy snapshot across regions</a:t>
            </a:r>
          </a:p>
          <a:p>
            <a:pPr marL="285750" indent="-285750">
              <a:buFont typeface="Wingdings" panose="05000000000000000000" pitchFamily="2" charset="2"/>
              <a:buChar char="q"/>
            </a:pPr>
            <a:r>
              <a:rPr lang="en-US" sz="1800" dirty="0"/>
              <a:t>Delete snapshot</a:t>
            </a:r>
          </a:p>
          <a:p>
            <a:pPr marL="285750" indent="-285750">
              <a:buFont typeface="Wingdings" panose="05000000000000000000" pitchFamily="2" charset="2"/>
              <a:buChar char="q"/>
            </a:pPr>
            <a:r>
              <a:rPr lang="en-US" sz="1800" dirty="0"/>
              <a:t>Delete DB (don’t create final snapshot while deleting)</a:t>
            </a:r>
          </a:p>
          <a:p>
            <a:pPr marL="285750" indent="-285750">
              <a:buFont typeface="Wingdings" panose="05000000000000000000" pitchFamily="2" charset="2"/>
              <a:buChar char="q"/>
            </a:pPr>
            <a:r>
              <a:rPr lang="en-US" sz="1800" dirty="0"/>
              <a:t>Delete security group</a:t>
            </a:r>
          </a:p>
        </p:txBody>
      </p:sp>
    </p:spTree>
    <p:extLst>
      <p:ext uri="{BB962C8B-B14F-4D97-AF65-F5344CB8AC3E}">
        <p14:creationId xmlns:p14="http://schemas.microsoft.com/office/powerpoint/2010/main" val="408169707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AWS RDS – Deployment types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72</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4504622"/>
            <a:ext cx="10694614" cy="1771049"/>
          </a:xfrm>
        </p:spPr>
        <p:txBody>
          <a:bodyPr>
            <a:normAutofit/>
          </a:bodyPr>
          <a:lstStyle/>
          <a:p>
            <a:pPr marL="285750" indent="-285750">
              <a:buFont typeface="Wingdings" panose="05000000000000000000" pitchFamily="2" charset="2"/>
              <a:buChar char="q"/>
            </a:pPr>
            <a:r>
              <a:rPr lang="en-US" sz="1800" dirty="0"/>
              <a:t>Read replicas to improve read performance</a:t>
            </a:r>
          </a:p>
          <a:p>
            <a:pPr marL="285750" indent="-285750">
              <a:buFont typeface="Wingdings" panose="05000000000000000000" pitchFamily="2" charset="2"/>
              <a:buChar char="q"/>
            </a:pPr>
            <a:r>
              <a:rPr lang="en-US" sz="1800" dirty="0"/>
              <a:t>Cross AZ replication for AZ failover</a:t>
            </a:r>
          </a:p>
          <a:p>
            <a:pPr marL="285750" indent="-285750">
              <a:buFont typeface="Wingdings" panose="05000000000000000000" pitchFamily="2" charset="2"/>
              <a:buChar char="q"/>
            </a:pPr>
            <a:r>
              <a:rPr lang="en-US" sz="1800" dirty="0"/>
              <a:t>Same things can be setup across region for disaster recovery</a:t>
            </a:r>
          </a:p>
        </p:txBody>
      </p:sp>
      <p:pic>
        <p:nvPicPr>
          <p:cNvPr id="5" name="Picture 4" descr="A picture containing text, screenshot, diagram, line&#10;&#10;Description automatically generated">
            <a:extLst>
              <a:ext uri="{FF2B5EF4-FFF2-40B4-BE49-F238E27FC236}">
                <a16:creationId xmlns:a16="http://schemas.microsoft.com/office/drawing/2014/main" id="{623FE6F2-2684-8AA6-5D26-A5E0F59E5DBF}"/>
              </a:ext>
            </a:extLst>
          </p:cNvPr>
          <p:cNvPicPr>
            <a:picLocks noChangeAspect="1"/>
          </p:cNvPicPr>
          <p:nvPr/>
        </p:nvPicPr>
        <p:blipFill>
          <a:blip r:embed="rId2"/>
          <a:stretch>
            <a:fillRect/>
          </a:stretch>
        </p:blipFill>
        <p:spPr>
          <a:xfrm>
            <a:off x="1046976" y="883906"/>
            <a:ext cx="4867275" cy="3072733"/>
          </a:xfrm>
          <a:prstGeom prst="rect">
            <a:avLst/>
          </a:prstGeom>
        </p:spPr>
      </p:pic>
    </p:spTree>
    <p:extLst>
      <p:ext uri="{BB962C8B-B14F-4D97-AF65-F5344CB8AC3E}">
        <p14:creationId xmlns:p14="http://schemas.microsoft.com/office/powerpoint/2010/main" val="4863507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Elastic cache</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73</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2974206"/>
          </a:xfrm>
        </p:spPr>
        <p:txBody>
          <a:bodyPr>
            <a:normAutofit/>
          </a:bodyPr>
          <a:lstStyle/>
          <a:p>
            <a:pPr marL="285750" indent="-285750">
              <a:buFont typeface="Wingdings" panose="05000000000000000000" pitchFamily="2" charset="2"/>
              <a:buChar char="q"/>
            </a:pPr>
            <a:r>
              <a:rPr lang="en-US" sz="1800" dirty="0"/>
              <a:t>Generally heavy query put lot of pressure on DB. Repeated execution of such query hampers DB performance</a:t>
            </a:r>
          </a:p>
          <a:p>
            <a:pPr marL="285750" indent="-285750">
              <a:buFont typeface="Wingdings" panose="05000000000000000000" pitchFamily="2" charset="2"/>
              <a:buChar char="q"/>
            </a:pPr>
            <a:r>
              <a:rPr lang="en-US" sz="1800" dirty="0"/>
              <a:t>Caching is mechanism, to cache frequently used queries and return from cache</a:t>
            </a:r>
          </a:p>
          <a:p>
            <a:pPr marL="285750" indent="-285750">
              <a:buFont typeface="Wingdings" panose="05000000000000000000" pitchFamily="2" charset="2"/>
              <a:buChar char="q"/>
            </a:pPr>
            <a:r>
              <a:rPr lang="en-US" sz="1800" dirty="0"/>
              <a:t>This improves DB performance</a:t>
            </a:r>
          </a:p>
          <a:p>
            <a:pPr marL="285750" indent="-285750">
              <a:buFont typeface="Wingdings" panose="05000000000000000000" pitchFamily="2" charset="2"/>
              <a:buChar char="q"/>
            </a:pPr>
            <a:r>
              <a:rPr lang="en-US" sz="1800" dirty="0"/>
              <a:t>AWS got Elastic cache , in 2 flavors – Redis and Memcached</a:t>
            </a:r>
          </a:p>
          <a:p>
            <a:pPr marL="285750" indent="-285750">
              <a:buFont typeface="Wingdings" panose="05000000000000000000" pitchFamily="2" charset="2"/>
              <a:buChar char="q"/>
            </a:pPr>
            <a:r>
              <a:rPr lang="en-US" sz="1800" dirty="0"/>
              <a:t>These are in-memory databases, with high performance and low latency, which helps reducing load on DB</a:t>
            </a:r>
          </a:p>
        </p:txBody>
      </p:sp>
      <p:pic>
        <p:nvPicPr>
          <p:cNvPr id="5" name="Picture 4" descr="A picture containing text, screenshot, font, line&#10;&#10;Description automatically generated">
            <a:extLst>
              <a:ext uri="{FF2B5EF4-FFF2-40B4-BE49-F238E27FC236}">
                <a16:creationId xmlns:a16="http://schemas.microsoft.com/office/drawing/2014/main" id="{FE07CE91-568C-3FCB-CD94-4D30F2177F89}"/>
              </a:ext>
            </a:extLst>
          </p:cNvPr>
          <p:cNvPicPr>
            <a:picLocks noChangeAspect="1"/>
          </p:cNvPicPr>
          <p:nvPr/>
        </p:nvPicPr>
        <p:blipFill>
          <a:blip r:embed="rId2"/>
          <a:stretch>
            <a:fillRect/>
          </a:stretch>
        </p:blipFill>
        <p:spPr>
          <a:xfrm>
            <a:off x="970776" y="4176261"/>
            <a:ext cx="4943475" cy="1162050"/>
          </a:xfrm>
          <a:prstGeom prst="rect">
            <a:avLst/>
          </a:prstGeom>
        </p:spPr>
      </p:pic>
    </p:spTree>
    <p:extLst>
      <p:ext uri="{BB962C8B-B14F-4D97-AF65-F5344CB8AC3E}">
        <p14:creationId xmlns:p14="http://schemas.microsoft.com/office/powerpoint/2010/main" val="137293005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Dynamo DB – serverless no SQLDB </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74</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3734602"/>
          </a:xfrm>
        </p:spPr>
        <p:txBody>
          <a:bodyPr>
            <a:normAutofit/>
          </a:bodyPr>
          <a:lstStyle/>
          <a:p>
            <a:pPr marL="285750" indent="-285750">
              <a:buFont typeface="Wingdings" panose="05000000000000000000" pitchFamily="2" charset="2"/>
              <a:buChar char="q"/>
            </a:pPr>
            <a:r>
              <a:rPr lang="en-US" sz="1800" dirty="0"/>
              <a:t>Part of NoSQL family</a:t>
            </a:r>
          </a:p>
          <a:p>
            <a:pPr marL="285750" indent="-285750">
              <a:buFont typeface="Wingdings" panose="05000000000000000000" pitchFamily="2" charset="2"/>
              <a:buChar char="q"/>
            </a:pPr>
            <a:r>
              <a:rPr lang="en-US" sz="1800" dirty="0"/>
              <a:t>Global service not in any VPC</a:t>
            </a:r>
          </a:p>
          <a:p>
            <a:pPr marL="285750" indent="-285750">
              <a:buFont typeface="Wingdings" panose="05000000000000000000" pitchFamily="2" charset="2"/>
              <a:buChar char="q"/>
            </a:pPr>
            <a:r>
              <a:rPr lang="en-US" sz="1800" dirty="0"/>
              <a:t>Fully managed and replication is across 3 AZs</a:t>
            </a:r>
          </a:p>
          <a:p>
            <a:pPr marL="285750" indent="-285750">
              <a:buFont typeface="Wingdings" panose="05000000000000000000" pitchFamily="2" charset="2"/>
              <a:buChar char="q"/>
            </a:pPr>
            <a:r>
              <a:rPr lang="en-US" sz="1800" dirty="0"/>
              <a:t>Serverless, no need to provision any server (database)</a:t>
            </a:r>
          </a:p>
          <a:p>
            <a:pPr marL="285750" indent="-285750">
              <a:buFont typeface="Wingdings" panose="05000000000000000000" pitchFamily="2" charset="2"/>
              <a:buChar char="q"/>
            </a:pPr>
            <a:r>
              <a:rPr lang="en-US" sz="1800" dirty="0"/>
              <a:t>Single digit millisecond latency , extreme fast and scales to massive workloads	</a:t>
            </a:r>
          </a:p>
          <a:p>
            <a:pPr marL="285750" indent="-285750">
              <a:buFont typeface="Wingdings" panose="05000000000000000000" pitchFamily="2" charset="2"/>
              <a:buChar char="q"/>
            </a:pPr>
            <a:r>
              <a:rPr lang="en-US" sz="1800" dirty="0"/>
              <a:t>This is key-value database</a:t>
            </a:r>
          </a:p>
          <a:p>
            <a:pPr marL="285750" indent="-285750">
              <a:buFont typeface="Wingdings" panose="05000000000000000000" pitchFamily="2" charset="2"/>
              <a:buChar char="q"/>
            </a:pPr>
            <a:r>
              <a:rPr lang="en-US" sz="1800" dirty="0"/>
              <a:t>DAX – Dynamo DB Accelerator is in-memory cache for DynamoDB (exclusively)</a:t>
            </a:r>
          </a:p>
          <a:p>
            <a:pPr marL="285750" indent="-285750">
              <a:buFont typeface="Wingdings" panose="05000000000000000000" pitchFamily="2" charset="2"/>
              <a:buChar char="q"/>
            </a:pPr>
            <a:r>
              <a:rPr lang="en-US" sz="1800" dirty="0"/>
              <a:t>DAX improve performance 10x times</a:t>
            </a:r>
          </a:p>
        </p:txBody>
      </p:sp>
    </p:spTree>
    <p:extLst>
      <p:ext uri="{BB962C8B-B14F-4D97-AF65-F5344CB8AC3E}">
        <p14:creationId xmlns:p14="http://schemas.microsoft.com/office/powerpoint/2010/main" val="165401388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Dynamo DB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75</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567078"/>
          </a:xfrm>
        </p:spPr>
        <p:txBody>
          <a:bodyPr>
            <a:normAutofit/>
          </a:bodyPr>
          <a:lstStyle/>
          <a:p>
            <a:pPr marL="285750" indent="-285750">
              <a:buFont typeface="Wingdings" panose="05000000000000000000" pitchFamily="2" charset="2"/>
              <a:buChar char="q"/>
            </a:pPr>
            <a:r>
              <a:rPr lang="en-US" sz="1800" dirty="0"/>
              <a:t>Create table, no need to create any database as this Is serverless</a:t>
            </a:r>
          </a:p>
          <a:p>
            <a:pPr marL="285750" indent="-285750">
              <a:buFont typeface="Wingdings" panose="05000000000000000000" pitchFamily="2" charset="2"/>
              <a:buChar char="q"/>
            </a:pPr>
            <a:r>
              <a:rPr lang="en-US" sz="1800" dirty="0"/>
              <a:t>Say table name as articles. Give </a:t>
            </a:r>
            <a:r>
              <a:rPr lang="en-US" sz="1800" dirty="0" err="1"/>
              <a:t>article_id</a:t>
            </a:r>
            <a:r>
              <a:rPr lang="en-US" sz="1800" dirty="0"/>
              <a:t> as </a:t>
            </a:r>
            <a:r>
              <a:rPr lang="en-US" sz="1800" dirty="0" err="1"/>
              <a:t>partition_key</a:t>
            </a:r>
            <a:r>
              <a:rPr lang="en-US" sz="1800" dirty="0"/>
              <a:t>. Select Table as Customized Settings, DynamoDB standard as table class, </a:t>
            </a:r>
          </a:p>
          <a:p>
            <a:pPr marL="285750" indent="-285750">
              <a:buFont typeface="Wingdings" panose="05000000000000000000" pitchFamily="2" charset="2"/>
              <a:buChar char="q"/>
            </a:pPr>
            <a:r>
              <a:rPr lang="en-US" sz="1800" dirty="0"/>
              <a:t>Read/Write capacity as On-demand (pay for actual read/write). Keep remaining things as is and Create table</a:t>
            </a:r>
          </a:p>
          <a:p>
            <a:pPr marL="285750" indent="-285750">
              <a:buFont typeface="Wingdings" panose="05000000000000000000" pitchFamily="2" charset="2"/>
              <a:buChar char="q"/>
            </a:pPr>
            <a:r>
              <a:rPr lang="en-US" sz="1800" dirty="0"/>
              <a:t>Once Status is Active, Click on table and Create Items (Left hand menu is Explore Item)</a:t>
            </a:r>
          </a:p>
          <a:p>
            <a:pPr marL="285750" indent="-285750">
              <a:buFont typeface="Wingdings" panose="05000000000000000000" pitchFamily="2" charset="2"/>
              <a:buChar char="q"/>
            </a:pPr>
            <a:r>
              <a:rPr lang="en-US" sz="1800" dirty="0"/>
              <a:t>While creating you can always input different attribute_name (no-sql db)</a:t>
            </a:r>
          </a:p>
          <a:p>
            <a:pPr marL="285750" indent="-285750">
              <a:buFont typeface="Wingdings" panose="05000000000000000000" pitchFamily="2" charset="2"/>
              <a:buChar char="q"/>
            </a:pPr>
            <a:r>
              <a:rPr lang="en-US" sz="1800" dirty="0"/>
              <a:t>Delete table along with Cloud Watch Alarms</a:t>
            </a:r>
          </a:p>
          <a:p>
            <a:pPr marL="285750" indent="-285750">
              <a:buFont typeface="Wingdings" panose="05000000000000000000" pitchFamily="2" charset="2"/>
              <a:buChar char="q"/>
            </a:pPr>
            <a:r>
              <a:rPr lang="en-US" sz="1800" dirty="0"/>
              <a:t>Create another table (</a:t>
            </a:r>
            <a:r>
              <a:rPr lang="en-US" sz="1800" dirty="0" err="1"/>
              <a:t>shopping_cart</a:t>
            </a:r>
            <a:r>
              <a:rPr lang="en-US" sz="1800" dirty="0"/>
              <a:t>) with </a:t>
            </a:r>
            <a:r>
              <a:rPr lang="en-US" sz="1800" dirty="0" err="1"/>
              <a:t>partition_key</a:t>
            </a:r>
            <a:r>
              <a:rPr lang="en-US" sz="1800" dirty="0"/>
              <a:t> as </a:t>
            </a:r>
            <a:r>
              <a:rPr lang="en-US" sz="1800" dirty="0" err="1"/>
              <a:t>email_id</a:t>
            </a:r>
            <a:r>
              <a:rPr lang="en-US" sz="1800" dirty="0"/>
              <a:t> and </a:t>
            </a:r>
            <a:r>
              <a:rPr lang="en-US" sz="1800" dirty="0" err="1"/>
              <a:t>sort_key</a:t>
            </a:r>
            <a:r>
              <a:rPr lang="en-US" sz="1800" dirty="0"/>
              <a:t> as </a:t>
            </a:r>
            <a:r>
              <a:rPr lang="en-US" sz="1800" dirty="0" err="1"/>
              <a:t>created_at</a:t>
            </a:r>
            <a:endParaRPr lang="en-US" sz="1800" dirty="0"/>
          </a:p>
          <a:p>
            <a:pPr marL="285750" indent="-285750">
              <a:buFont typeface="Wingdings" panose="05000000000000000000" pitchFamily="2" charset="2"/>
              <a:buChar char="q"/>
            </a:pPr>
            <a:r>
              <a:rPr lang="en-US" sz="1800" dirty="0"/>
              <a:t>Use default settings this time</a:t>
            </a:r>
          </a:p>
          <a:p>
            <a:pPr marL="285750" indent="-285750">
              <a:buFont typeface="Wingdings" panose="05000000000000000000" pitchFamily="2" charset="2"/>
              <a:buChar char="q"/>
            </a:pPr>
            <a:r>
              <a:rPr lang="en-US" sz="1800" dirty="0"/>
              <a:t>Once table is available , create item. This time along with </a:t>
            </a:r>
            <a:r>
              <a:rPr lang="en-US" sz="1800" dirty="0" err="1"/>
              <a:t>partition_key</a:t>
            </a:r>
            <a:r>
              <a:rPr lang="en-US" sz="1800" dirty="0"/>
              <a:t> even sort key will contribute to uniqueness. Enter values as - 2023-12-29T13:30Z (add some attributes)</a:t>
            </a:r>
          </a:p>
          <a:p>
            <a:pPr marL="285750" indent="-285750">
              <a:buFont typeface="Wingdings" panose="05000000000000000000" pitchFamily="2" charset="2"/>
              <a:buChar char="q"/>
            </a:pPr>
            <a:r>
              <a:rPr lang="en-US" sz="1800" dirty="0"/>
              <a:t>Try to create second item with same email id and same </a:t>
            </a:r>
            <a:r>
              <a:rPr lang="en-US" sz="1800" dirty="0" err="1"/>
              <a:t>created_at</a:t>
            </a:r>
            <a:r>
              <a:rPr lang="en-US" sz="1800" dirty="0"/>
              <a:t>. It will error out. Change </a:t>
            </a:r>
            <a:r>
              <a:rPr lang="en-US" sz="1800" dirty="0" err="1"/>
              <a:t>created_at</a:t>
            </a:r>
            <a:r>
              <a:rPr lang="en-US" sz="1800" dirty="0"/>
              <a:t> , it will success.</a:t>
            </a:r>
          </a:p>
        </p:txBody>
      </p:sp>
    </p:spTree>
    <p:extLst>
      <p:ext uri="{BB962C8B-B14F-4D97-AF65-F5344CB8AC3E}">
        <p14:creationId xmlns:p14="http://schemas.microsoft.com/office/powerpoint/2010/main" val="70381145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Dynamo DB Global table</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76</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2464916"/>
          </a:xfrm>
        </p:spPr>
        <p:txBody>
          <a:bodyPr>
            <a:normAutofit/>
          </a:bodyPr>
          <a:lstStyle/>
          <a:p>
            <a:pPr marL="285750" indent="-285750">
              <a:buFont typeface="Wingdings" panose="05000000000000000000" pitchFamily="2" charset="2"/>
              <a:buChar char="q"/>
            </a:pPr>
            <a:r>
              <a:rPr lang="en-US" dirty="0"/>
              <a:t>When a table is made as global , same table is created in another region with read/write capacity</a:t>
            </a:r>
          </a:p>
          <a:p>
            <a:pPr marL="285750" indent="-285750">
              <a:buFont typeface="Wingdings" panose="05000000000000000000" pitchFamily="2" charset="2"/>
              <a:buChar char="q"/>
            </a:pPr>
            <a:r>
              <a:rPr lang="en-US" dirty="0"/>
              <a:t>The data is replicated across, asynchronously</a:t>
            </a:r>
          </a:p>
          <a:p>
            <a:pPr marL="285750" indent="-285750">
              <a:buFont typeface="Wingdings" panose="05000000000000000000" pitchFamily="2" charset="2"/>
              <a:buChar char="q"/>
            </a:pPr>
            <a:r>
              <a:rPr lang="en-US" dirty="0"/>
              <a:t>Its multi region, multi active database suggests, write can be performed on any table in any region and then data is replicated across other regions and also can be read from any region</a:t>
            </a:r>
          </a:p>
          <a:p>
            <a:pPr marL="285750" indent="-285750">
              <a:buFont typeface="Wingdings" panose="05000000000000000000" pitchFamily="2" charset="2"/>
              <a:buChar char="q"/>
            </a:pPr>
            <a:r>
              <a:rPr lang="en-US" dirty="0"/>
              <a:t>Best for multi region deployment of an application where latency should be min or a Disaster recovery solution</a:t>
            </a:r>
          </a:p>
          <a:p>
            <a:pPr marL="285750" indent="-285750">
              <a:buFont typeface="Wingdings" panose="05000000000000000000" pitchFamily="2" charset="2"/>
              <a:buChar char="q"/>
            </a:pPr>
            <a:r>
              <a:rPr lang="en-US" dirty="0"/>
              <a:t>(No Hands on) -&gt; Click on table created earlier, over the tab ‘Global tables’ -&gt; Create replica -&gt; Choose region</a:t>
            </a:r>
          </a:p>
          <a:p>
            <a:pPr marL="285750" indent="-285750">
              <a:buFont typeface="Wingdings" panose="05000000000000000000" pitchFamily="2" charset="2"/>
              <a:buChar char="q"/>
            </a:pPr>
            <a:r>
              <a:rPr lang="en-US" dirty="0"/>
              <a:t>Click on Create Replica button will create global table</a:t>
            </a:r>
          </a:p>
        </p:txBody>
      </p:sp>
      <p:pic>
        <p:nvPicPr>
          <p:cNvPr id="5" name="Picture 4" descr="A diagram of a diagram of a diagram&#10;&#10;Description automatically generated">
            <a:extLst>
              <a:ext uri="{FF2B5EF4-FFF2-40B4-BE49-F238E27FC236}">
                <a16:creationId xmlns:a16="http://schemas.microsoft.com/office/drawing/2014/main" id="{1B45F701-23C4-BE7B-6C65-80BC16BC166A}"/>
              </a:ext>
            </a:extLst>
          </p:cNvPr>
          <p:cNvPicPr>
            <a:picLocks noChangeAspect="1"/>
          </p:cNvPicPr>
          <p:nvPr/>
        </p:nvPicPr>
        <p:blipFill>
          <a:blip r:embed="rId2"/>
          <a:stretch>
            <a:fillRect/>
          </a:stretch>
        </p:blipFill>
        <p:spPr>
          <a:xfrm>
            <a:off x="737973" y="3760354"/>
            <a:ext cx="6677025" cy="2854418"/>
          </a:xfrm>
          <a:prstGeom prst="rect">
            <a:avLst/>
          </a:prstGeom>
        </p:spPr>
      </p:pic>
    </p:spTree>
    <p:extLst>
      <p:ext uri="{BB962C8B-B14F-4D97-AF65-F5344CB8AC3E}">
        <p14:creationId xmlns:p14="http://schemas.microsoft.com/office/powerpoint/2010/main" val="371249792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506678" y="2148840"/>
            <a:ext cx="4664242" cy="1715531"/>
          </a:xfrm>
        </p:spPr>
        <p:txBody>
          <a:bodyPr/>
          <a:lstStyle/>
          <a:p>
            <a:r>
              <a:rPr lang="en-US"/>
              <a:t>Infrastructure</a:t>
            </a:r>
            <a:endParaRPr lang="en-US" dirty="0"/>
          </a:p>
        </p:txBody>
      </p:sp>
    </p:spTree>
    <p:extLst>
      <p:ext uri="{BB962C8B-B14F-4D97-AF65-F5344CB8AC3E}">
        <p14:creationId xmlns:p14="http://schemas.microsoft.com/office/powerpoint/2010/main" val="376871872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Cloud formation template - CFT</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78</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3734602"/>
          </a:xfrm>
        </p:spPr>
        <p:txBody>
          <a:bodyPr>
            <a:normAutofit/>
          </a:bodyPr>
          <a:lstStyle/>
          <a:p>
            <a:pPr marL="285750" indent="-285750">
              <a:buFont typeface="Wingdings" panose="05000000000000000000" pitchFamily="2" charset="2"/>
              <a:buChar char="q"/>
            </a:pPr>
            <a:r>
              <a:rPr lang="en-US" sz="1800" dirty="0"/>
              <a:t>Deploy and manage infrastructure at scale</a:t>
            </a:r>
          </a:p>
          <a:p>
            <a:pPr marL="285750" indent="-285750">
              <a:buFont typeface="Wingdings" panose="05000000000000000000" pitchFamily="2" charset="2"/>
              <a:buChar char="q"/>
            </a:pPr>
            <a:r>
              <a:rPr lang="en-US" sz="1800" dirty="0"/>
              <a:t>Declarative way to create infra, the infra need to be created via code and not manually</a:t>
            </a:r>
          </a:p>
          <a:p>
            <a:pPr marL="285750" indent="-285750">
              <a:buFont typeface="Wingdings" panose="05000000000000000000" pitchFamily="2" charset="2"/>
              <a:buChar char="q"/>
            </a:pPr>
            <a:r>
              <a:rPr lang="en-US" sz="1800" dirty="0"/>
              <a:t>All the AWS resources can be created via CFT</a:t>
            </a:r>
          </a:p>
          <a:p>
            <a:pPr marL="285750" indent="-285750">
              <a:buFont typeface="Wingdings" panose="05000000000000000000" pitchFamily="2" charset="2"/>
              <a:buChar char="q"/>
            </a:pPr>
            <a:r>
              <a:rPr lang="en-US" sz="1800" dirty="0"/>
              <a:t>The changes to code are tracked</a:t>
            </a:r>
          </a:p>
          <a:p>
            <a:pPr marL="285750" indent="-285750">
              <a:buFont typeface="Wingdings" panose="05000000000000000000" pitchFamily="2" charset="2"/>
              <a:buChar char="q"/>
            </a:pPr>
            <a:r>
              <a:rPr lang="en-US" sz="1800" dirty="0"/>
              <a:t>CFT is smart enough to decide which resource need to be created in what order</a:t>
            </a:r>
          </a:p>
          <a:p>
            <a:pPr marL="285750" indent="-285750">
              <a:buFont typeface="Wingdings" panose="05000000000000000000" pitchFamily="2" charset="2"/>
              <a:buChar char="q"/>
            </a:pPr>
            <a:r>
              <a:rPr lang="en-US" sz="1800" dirty="0"/>
              <a:t>A good documentation is available</a:t>
            </a:r>
          </a:p>
        </p:txBody>
      </p:sp>
    </p:spTree>
    <p:extLst>
      <p:ext uri="{BB962C8B-B14F-4D97-AF65-F5344CB8AC3E}">
        <p14:creationId xmlns:p14="http://schemas.microsoft.com/office/powerpoint/2010/main" val="381997952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Cft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79</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1"/>
            <a:ext cx="10694614" cy="5567079"/>
          </a:xfrm>
        </p:spPr>
        <p:txBody>
          <a:bodyPr>
            <a:normAutofit lnSpcReduction="10000"/>
          </a:bodyPr>
          <a:lstStyle/>
          <a:p>
            <a:pPr marL="285750" indent="-285750">
              <a:buFont typeface="Wingdings" panose="05000000000000000000" pitchFamily="2" charset="2"/>
              <a:buChar char="q"/>
            </a:pPr>
            <a:r>
              <a:rPr lang="en-US" dirty="0"/>
              <a:t>Create stack and upload existing template file – code\ec2-template.yaml</a:t>
            </a:r>
          </a:p>
          <a:p>
            <a:pPr marL="285750" indent="-285750">
              <a:buFont typeface="Wingdings" panose="05000000000000000000" pitchFamily="2" charset="2"/>
              <a:buChar char="q"/>
            </a:pPr>
            <a:r>
              <a:rPr lang="en-US" dirty="0"/>
              <a:t>CloudFormation -&gt; Stack -&gt; Create stack -&gt; Chose an Existing Template -&gt; Upload a template file -&gt; upload code\ec2-template.yaml</a:t>
            </a:r>
          </a:p>
          <a:p>
            <a:pPr marL="285750" indent="-285750">
              <a:buFont typeface="Wingdings" panose="05000000000000000000" pitchFamily="2" charset="2"/>
              <a:buChar char="q"/>
            </a:pPr>
            <a:r>
              <a:rPr lang="en-US" dirty="0"/>
              <a:t>On Next , give stack name. On Next, put all default and finally Submit</a:t>
            </a:r>
          </a:p>
          <a:p>
            <a:pPr marL="285750" indent="-285750">
              <a:buFont typeface="Wingdings" panose="05000000000000000000" pitchFamily="2" charset="2"/>
              <a:buChar char="q"/>
            </a:pPr>
            <a:r>
              <a:rPr lang="en-US" dirty="0"/>
              <a:t>EC2 will be created in public subnet with public IP</a:t>
            </a:r>
          </a:p>
          <a:p>
            <a:pPr marL="285750" indent="-285750">
              <a:buFont typeface="Wingdings" panose="05000000000000000000" pitchFamily="2" charset="2"/>
              <a:buChar char="q"/>
            </a:pPr>
            <a:r>
              <a:rPr lang="en-US" dirty="0"/>
              <a:t>Watch the events</a:t>
            </a:r>
          </a:p>
          <a:p>
            <a:pPr marL="285750" indent="-285750">
              <a:buFont typeface="Wingdings" panose="05000000000000000000" pitchFamily="2" charset="2"/>
              <a:buChar char="q"/>
            </a:pPr>
            <a:r>
              <a:rPr lang="en-US" dirty="0"/>
              <a:t>Delete the stack to delete the instance</a:t>
            </a:r>
          </a:p>
          <a:p>
            <a:pPr marL="285750" indent="-285750">
              <a:buFont typeface="Wingdings" panose="05000000000000000000" pitchFamily="2" charset="2"/>
              <a:buChar char="q"/>
            </a:pPr>
            <a:r>
              <a:rPr lang="en-US" dirty="0"/>
              <a:t>Reference stacks can be found out at – </a:t>
            </a:r>
          </a:p>
          <a:p>
            <a:r>
              <a:rPr lang="en-US" dirty="0">
                <a:solidFill>
                  <a:srgbClr val="00B050"/>
                </a:solidFill>
              </a:rPr>
              <a:t>https://docs.aws.amazon.com/AWSCloudFormation/latest/UserGuide/CHAP_TemplateQuickRef.html</a:t>
            </a:r>
          </a:p>
          <a:p>
            <a:pPr marL="285750" indent="-285750">
              <a:buFont typeface="Wingdings" panose="05000000000000000000" pitchFamily="2" charset="2"/>
              <a:buChar char="q"/>
            </a:pPr>
            <a:r>
              <a:rPr lang="en-US" dirty="0"/>
              <a:t>Again, follow the same process to create stack with  code\ec2-and-other-template.yaml</a:t>
            </a:r>
          </a:p>
          <a:p>
            <a:pPr marL="285750" indent="-285750">
              <a:buFont typeface="Wingdings" panose="05000000000000000000" pitchFamily="2" charset="2"/>
              <a:buChar char="q"/>
            </a:pPr>
            <a:r>
              <a:rPr lang="en-US" dirty="0"/>
              <a:t>Delete the CFT to delete all resources</a:t>
            </a:r>
          </a:p>
          <a:p>
            <a:pPr marL="285750" indent="-285750">
              <a:buFont typeface="Wingdings" panose="05000000000000000000" pitchFamily="2" charset="2"/>
              <a:buChar char="q"/>
            </a:pPr>
            <a:r>
              <a:rPr lang="en-US" dirty="0"/>
              <a:t>The previous stack can also be updated with the new template. Upload first template (code\ec2-template.yaml) and create stack. Once stack is created -</a:t>
            </a:r>
          </a:p>
          <a:p>
            <a:pPr marL="285750" indent="-285750">
              <a:buFont typeface="Wingdings" panose="05000000000000000000" pitchFamily="2" charset="2"/>
              <a:buChar char="q"/>
            </a:pPr>
            <a:r>
              <a:rPr lang="en-US" dirty="0"/>
              <a:t>Change Set tab on existing Stack -&gt; Create Change Set -&gt; Replace current template -&gt; Upload second template (code\ec2-and-other-template.yaml) and Next and final Submit</a:t>
            </a:r>
          </a:p>
          <a:p>
            <a:pPr marL="285750" indent="-285750">
              <a:buFont typeface="Wingdings" panose="05000000000000000000" pitchFamily="2" charset="2"/>
              <a:buChar char="q"/>
            </a:pPr>
            <a:r>
              <a:rPr lang="en-US" dirty="0"/>
              <a:t>The next screen will show modification and addition of resources. Once Change Set status is Create Complete -&gt; Execute Change Set -&gt; Define behavior (keep all defaults) -&gt; Click on Execute change set button</a:t>
            </a:r>
          </a:p>
          <a:p>
            <a:pPr marL="285750" indent="-285750">
              <a:buFont typeface="Wingdings" panose="05000000000000000000" pitchFamily="2" charset="2"/>
              <a:buChar char="q"/>
            </a:pPr>
            <a:r>
              <a:rPr lang="en-US" dirty="0"/>
              <a:t>Events can be observed (Previous EC2 will be deleted and will get launched in new VPC/Subnet)</a:t>
            </a:r>
          </a:p>
          <a:p>
            <a:pPr marL="285750" indent="-285750">
              <a:buFont typeface="Wingdings" panose="05000000000000000000" pitchFamily="2" charset="2"/>
              <a:buChar char="q"/>
            </a:pPr>
            <a:r>
              <a:rPr lang="en-US" dirty="0"/>
              <a:t>Delete the stack to delete all resources</a:t>
            </a:r>
          </a:p>
          <a:p>
            <a:pPr marL="285750" indent="-285750">
              <a:buFont typeface="Wingdings" panose="05000000000000000000" pitchFamily="2" charset="2"/>
              <a:buChar char="q"/>
            </a:pPr>
            <a:endParaRPr lang="en-US" sz="1800" dirty="0"/>
          </a:p>
          <a:p>
            <a:pPr marL="285750" indent="-285750">
              <a:buFont typeface="Wingdings" panose="05000000000000000000" pitchFamily="2" charset="2"/>
              <a:buChar char="q"/>
            </a:pPr>
            <a:endParaRPr lang="en-US" sz="1800" dirty="0"/>
          </a:p>
          <a:p>
            <a:pPr marL="285750" indent="-285750">
              <a:buFont typeface="Wingdings" panose="05000000000000000000" pitchFamily="2" charset="2"/>
              <a:buChar char="q"/>
            </a:pPr>
            <a:endParaRPr lang="en-US" sz="1800" dirty="0"/>
          </a:p>
        </p:txBody>
      </p:sp>
    </p:spTree>
    <p:extLst>
      <p:ext uri="{BB962C8B-B14F-4D97-AF65-F5344CB8AC3E}">
        <p14:creationId xmlns:p14="http://schemas.microsoft.com/office/powerpoint/2010/main" val="34026377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50" y="140528"/>
            <a:ext cx="5111750" cy="517664"/>
          </a:xfrm>
        </p:spPr>
        <p:txBody>
          <a:bodyPr>
            <a:normAutofit/>
          </a:bodyPr>
          <a:lstStyle/>
          <a:p>
            <a:r>
              <a:rPr lang="en-US" sz="2400" dirty="0"/>
              <a:t>Cloud computing</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566944" y="824808"/>
            <a:ext cx="10088222" cy="1494880"/>
          </a:xfrm>
        </p:spPr>
        <p:txBody>
          <a:bodyPr>
            <a:normAutofit fontScale="92500" lnSpcReduction="10000"/>
          </a:bodyPr>
          <a:lstStyle/>
          <a:p>
            <a:pPr marL="285750" indent="-285750">
              <a:buFont typeface="Wingdings" panose="05000000000000000000" pitchFamily="2" charset="2"/>
              <a:buChar char="q"/>
            </a:pPr>
            <a:r>
              <a:rPr lang="en-US" sz="1800" dirty="0"/>
              <a:t>At some point the office building might not be enough, so companies might build datacenters</a:t>
            </a:r>
          </a:p>
          <a:p>
            <a:pPr marL="285750" indent="-285750">
              <a:buFont typeface="Wingdings" panose="05000000000000000000" pitchFamily="2" charset="2"/>
              <a:buChar char="q"/>
            </a:pPr>
            <a:r>
              <a:rPr lang="en-US" sz="1800" dirty="0"/>
              <a:t>These will have all servers , resources and everything to run application softwares</a:t>
            </a:r>
          </a:p>
          <a:p>
            <a:pPr marL="285750" indent="-285750">
              <a:buFont typeface="Wingdings" panose="05000000000000000000" pitchFamily="2" charset="2"/>
              <a:buChar char="q"/>
            </a:pPr>
            <a:r>
              <a:rPr lang="en-US" sz="1800" dirty="0"/>
              <a:t>But this will need its own power supply , cooling and maintenance</a:t>
            </a:r>
          </a:p>
          <a:p>
            <a:pPr marL="285750" indent="-285750">
              <a:buFont typeface="Wingdings" panose="05000000000000000000" pitchFamily="2" charset="2"/>
              <a:buChar char="q"/>
            </a:pPr>
            <a:r>
              <a:rPr lang="en-US" sz="1800" dirty="0"/>
              <a:t>What if, in case of disaster ?</a:t>
            </a:r>
          </a:p>
          <a:p>
            <a:endParaRPr lang="en-US" sz="1800" dirty="0"/>
          </a:p>
          <a:p>
            <a:endParaRPr lang="en-US" dirty="0"/>
          </a:p>
          <a:p>
            <a:endParaRPr lang="en-US" dirty="0"/>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a:t>
            </a:fld>
            <a:endParaRPr lang="en-US" dirty="0"/>
          </a:p>
        </p:txBody>
      </p:sp>
      <p:pic>
        <p:nvPicPr>
          <p:cNvPr id="8" name="Picture 7" descr="A picture containing indoor&#10;&#10;Description automatically generated">
            <a:extLst>
              <a:ext uri="{FF2B5EF4-FFF2-40B4-BE49-F238E27FC236}">
                <a16:creationId xmlns:a16="http://schemas.microsoft.com/office/drawing/2014/main" id="{5E14ADB9-E342-7EC3-7311-DE8DB3BB7F2D}"/>
              </a:ext>
            </a:extLst>
          </p:cNvPr>
          <p:cNvPicPr>
            <a:picLocks noChangeAspect="1"/>
          </p:cNvPicPr>
          <p:nvPr/>
        </p:nvPicPr>
        <p:blipFill>
          <a:blip r:embed="rId2"/>
          <a:stretch>
            <a:fillRect/>
          </a:stretch>
        </p:blipFill>
        <p:spPr>
          <a:xfrm>
            <a:off x="838200" y="2619274"/>
            <a:ext cx="6505876" cy="3290637"/>
          </a:xfrm>
          <a:prstGeom prst="rect">
            <a:avLst/>
          </a:prstGeom>
        </p:spPr>
      </p:pic>
    </p:spTree>
    <p:extLst>
      <p:ext uri="{BB962C8B-B14F-4D97-AF65-F5344CB8AC3E}">
        <p14:creationId xmlns:p14="http://schemas.microsoft.com/office/powerpoint/2010/main" val="416925209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Global applications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80</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3734602"/>
          </a:xfrm>
        </p:spPr>
        <p:txBody>
          <a:bodyPr>
            <a:normAutofit/>
          </a:bodyPr>
          <a:lstStyle/>
          <a:p>
            <a:pPr marL="285750" indent="-285750">
              <a:buFont typeface="Wingdings" panose="05000000000000000000" pitchFamily="2" charset="2"/>
              <a:buChar char="q"/>
            </a:pPr>
            <a:r>
              <a:rPr lang="en-US" sz="2400" dirty="0"/>
              <a:t>Global applications would be deployed in multi regions or at edge locations (close to users)</a:t>
            </a:r>
          </a:p>
          <a:p>
            <a:pPr marL="285750" indent="-285750">
              <a:buFont typeface="Wingdings" panose="05000000000000000000" pitchFamily="2" charset="2"/>
              <a:buChar char="q"/>
            </a:pPr>
            <a:r>
              <a:rPr lang="en-US" sz="2400" dirty="0"/>
              <a:t>This produce decreased latency; things have less distance to travel towards users</a:t>
            </a:r>
          </a:p>
          <a:p>
            <a:pPr marL="285750" indent="-285750">
              <a:buFont typeface="Wingdings" panose="05000000000000000000" pitchFamily="2" charset="2"/>
              <a:buChar char="q"/>
            </a:pPr>
            <a:r>
              <a:rPr lang="en-US" sz="2400" dirty="0"/>
              <a:t>Also helps in DR, in case one region goes down</a:t>
            </a:r>
          </a:p>
          <a:p>
            <a:pPr marL="285750" indent="-285750">
              <a:buFont typeface="Wingdings" panose="05000000000000000000" pitchFamily="2" charset="2"/>
              <a:buChar char="q"/>
            </a:pPr>
            <a:r>
              <a:rPr lang="en-US" sz="2400" dirty="0"/>
              <a:t>Also ensure high availability, as presence of application is in across regions</a:t>
            </a:r>
          </a:p>
        </p:txBody>
      </p:sp>
    </p:spTree>
    <p:extLst>
      <p:ext uri="{BB962C8B-B14F-4D97-AF65-F5344CB8AC3E}">
        <p14:creationId xmlns:p14="http://schemas.microsoft.com/office/powerpoint/2010/main" val="1461519482"/>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Route-53</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81</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3734602"/>
          </a:xfrm>
        </p:spPr>
        <p:txBody>
          <a:bodyPr>
            <a:normAutofit/>
          </a:bodyPr>
          <a:lstStyle/>
          <a:p>
            <a:pPr marL="285750" indent="-285750">
              <a:buFont typeface="Wingdings" panose="05000000000000000000" pitchFamily="2" charset="2"/>
              <a:buChar char="q"/>
            </a:pPr>
            <a:r>
              <a:rPr lang="en-US" sz="1800" dirty="0"/>
              <a:t>Route-53 is managed DNS service</a:t>
            </a:r>
          </a:p>
          <a:p>
            <a:pPr marL="285750" indent="-285750">
              <a:buFont typeface="Wingdings" panose="05000000000000000000" pitchFamily="2" charset="2"/>
              <a:buChar char="q"/>
            </a:pPr>
            <a:r>
              <a:rPr lang="en-US" sz="1800" dirty="0"/>
              <a:t>Route-53 is collection of rules and records, which help client understand how to reach servers through URLs</a:t>
            </a:r>
          </a:p>
          <a:p>
            <a:pPr marL="285750" indent="-285750">
              <a:buFont typeface="Wingdings" panose="05000000000000000000" pitchFamily="2" charset="2"/>
              <a:buChar char="q"/>
            </a:pPr>
            <a:r>
              <a:rPr lang="en-US" sz="1800" dirty="0"/>
              <a:t>Record types – </a:t>
            </a:r>
          </a:p>
          <a:p>
            <a:pPr marL="285750" indent="-285750">
              <a:buFont typeface="Wingdings" panose="05000000000000000000" pitchFamily="2" charset="2"/>
              <a:buChar char="q"/>
            </a:pPr>
            <a:endParaRPr lang="en-US" sz="1800" dirty="0"/>
          </a:p>
        </p:txBody>
      </p:sp>
      <p:graphicFrame>
        <p:nvGraphicFramePr>
          <p:cNvPr id="3" name="Table 4">
            <a:extLst>
              <a:ext uri="{FF2B5EF4-FFF2-40B4-BE49-F238E27FC236}">
                <a16:creationId xmlns:a16="http://schemas.microsoft.com/office/drawing/2014/main" id="{A7967FA1-61A1-3613-7D46-7B633B86D439}"/>
              </a:ext>
            </a:extLst>
          </p:cNvPr>
          <p:cNvGraphicFramePr>
            <a:graphicFrameLocks noGrp="1"/>
          </p:cNvGraphicFramePr>
          <p:nvPr>
            <p:extLst>
              <p:ext uri="{D42A27DB-BD31-4B8C-83A1-F6EECF244321}">
                <p14:modId xmlns:p14="http://schemas.microsoft.com/office/powerpoint/2010/main" val="2394305201"/>
              </p:ext>
            </p:extLst>
          </p:nvPr>
        </p:nvGraphicFramePr>
        <p:xfrm>
          <a:off x="748693" y="2501900"/>
          <a:ext cx="10694614" cy="1854200"/>
        </p:xfrm>
        <a:graphic>
          <a:graphicData uri="http://schemas.openxmlformats.org/drawingml/2006/table">
            <a:tbl>
              <a:tblPr firstRow="1" bandRow="1">
                <a:tableStyleId>{21E4AEA4-8DFA-4A89-87EB-49C32662AFE0}</a:tableStyleId>
              </a:tblPr>
              <a:tblGrid>
                <a:gridCol w="3564870">
                  <a:extLst>
                    <a:ext uri="{9D8B030D-6E8A-4147-A177-3AD203B41FA5}">
                      <a16:colId xmlns:a16="http://schemas.microsoft.com/office/drawing/2014/main" val="1866083404"/>
                    </a:ext>
                  </a:extLst>
                </a:gridCol>
                <a:gridCol w="5328071">
                  <a:extLst>
                    <a:ext uri="{9D8B030D-6E8A-4147-A177-3AD203B41FA5}">
                      <a16:colId xmlns:a16="http://schemas.microsoft.com/office/drawing/2014/main" val="432610621"/>
                    </a:ext>
                  </a:extLst>
                </a:gridCol>
                <a:gridCol w="1801673">
                  <a:extLst>
                    <a:ext uri="{9D8B030D-6E8A-4147-A177-3AD203B41FA5}">
                      <a16:colId xmlns:a16="http://schemas.microsoft.com/office/drawing/2014/main" val="3982404700"/>
                    </a:ext>
                  </a:extLst>
                </a:gridCol>
              </a:tblGrid>
              <a:tr h="370840">
                <a:tc>
                  <a:txBody>
                    <a:bodyPr/>
                    <a:lstStyle/>
                    <a:p>
                      <a:r>
                        <a:rPr lang="en-US" dirty="0"/>
                        <a:t>Domain</a:t>
                      </a:r>
                    </a:p>
                  </a:txBody>
                  <a:tcPr/>
                </a:tc>
                <a:tc>
                  <a:txBody>
                    <a:bodyPr/>
                    <a:lstStyle/>
                    <a:p>
                      <a:r>
                        <a:rPr lang="en-US" dirty="0"/>
                        <a:t>Mapped to</a:t>
                      </a:r>
                    </a:p>
                  </a:txBody>
                  <a:tcPr/>
                </a:tc>
                <a:tc>
                  <a:txBody>
                    <a:bodyPr/>
                    <a:lstStyle/>
                    <a:p>
                      <a:r>
                        <a:rPr lang="en-US" dirty="0"/>
                        <a:t>Record Type</a:t>
                      </a:r>
                    </a:p>
                  </a:txBody>
                  <a:tcPr/>
                </a:tc>
                <a:extLst>
                  <a:ext uri="{0D108BD9-81ED-4DB2-BD59-A6C34878D82A}">
                    <a16:rowId xmlns:a16="http://schemas.microsoft.com/office/drawing/2014/main" val="2185766652"/>
                  </a:ext>
                </a:extLst>
              </a:tr>
              <a:tr h="370840">
                <a:tc>
                  <a:txBody>
                    <a:bodyPr/>
                    <a:lstStyle/>
                    <a:p>
                      <a:r>
                        <a:rPr lang="en-US" dirty="0"/>
                        <a:t>chandra-learnings.com</a:t>
                      </a:r>
                    </a:p>
                  </a:txBody>
                  <a:tcPr/>
                </a:tc>
                <a:tc>
                  <a:txBody>
                    <a:bodyPr/>
                    <a:lstStyle/>
                    <a:p>
                      <a:r>
                        <a:rPr lang="en-US" dirty="0"/>
                        <a:t>10.0.0.1 (IPv4)</a:t>
                      </a:r>
                    </a:p>
                  </a:txBody>
                  <a:tcPr/>
                </a:tc>
                <a:tc>
                  <a:txBody>
                    <a:bodyPr/>
                    <a:lstStyle/>
                    <a:p>
                      <a:r>
                        <a:rPr lang="en-US" dirty="0"/>
                        <a:t>A record</a:t>
                      </a:r>
                    </a:p>
                  </a:txBody>
                  <a:tcPr/>
                </a:tc>
                <a:extLst>
                  <a:ext uri="{0D108BD9-81ED-4DB2-BD59-A6C34878D82A}">
                    <a16:rowId xmlns:a16="http://schemas.microsoft.com/office/drawing/2014/main" val="78857601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chandra-learnings.com</a:t>
                      </a:r>
                    </a:p>
                  </a:txBody>
                  <a:tcPr/>
                </a:tc>
                <a:tc>
                  <a:txBody>
                    <a:bodyPr/>
                    <a:lstStyle/>
                    <a:p>
                      <a:r>
                        <a:rPr lang="en-US" dirty="0"/>
                        <a:t>2001:0dgb:85rg:0000:0000:6rg5:9876:3456 (IPv6)</a:t>
                      </a:r>
                    </a:p>
                  </a:txBody>
                  <a:tcPr/>
                </a:tc>
                <a:tc>
                  <a:txBody>
                    <a:bodyPr/>
                    <a:lstStyle/>
                    <a:p>
                      <a:r>
                        <a:rPr lang="en-US" dirty="0"/>
                        <a:t>AAAA record</a:t>
                      </a:r>
                    </a:p>
                  </a:txBody>
                  <a:tcPr/>
                </a:tc>
                <a:extLst>
                  <a:ext uri="{0D108BD9-81ED-4DB2-BD59-A6C34878D82A}">
                    <a16:rowId xmlns:a16="http://schemas.microsoft.com/office/drawing/2014/main" val="367321821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chandra-learnings.com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search. chandra-learnings.com (another hostname)</a:t>
                      </a:r>
                    </a:p>
                  </a:txBody>
                  <a:tcPr/>
                </a:tc>
                <a:tc>
                  <a:txBody>
                    <a:bodyPr/>
                    <a:lstStyle/>
                    <a:p>
                      <a:r>
                        <a:rPr lang="en-US" dirty="0"/>
                        <a:t>CNAME record</a:t>
                      </a:r>
                    </a:p>
                  </a:txBody>
                  <a:tcPr/>
                </a:tc>
                <a:extLst>
                  <a:ext uri="{0D108BD9-81ED-4DB2-BD59-A6C34878D82A}">
                    <a16:rowId xmlns:a16="http://schemas.microsoft.com/office/drawing/2014/main" val="257926554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chandra-learnings.com</a:t>
                      </a:r>
                    </a:p>
                  </a:txBody>
                  <a:tcPr/>
                </a:tc>
                <a:tc>
                  <a:txBody>
                    <a:bodyPr/>
                    <a:lstStyle/>
                    <a:p>
                      <a:r>
                        <a:rPr lang="en-US" dirty="0"/>
                        <a:t>ALB (AWS resource)</a:t>
                      </a:r>
                    </a:p>
                  </a:txBody>
                  <a:tcPr/>
                </a:tc>
                <a:tc>
                  <a:txBody>
                    <a:bodyPr/>
                    <a:lstStyle/>
                    <a:p>
                      <a:r>
                        <a:rPr lang="en-US" dirty="0"/>
                        <a:t>Alias record</a:t>
                      </a:r>
                    </a:p>
                  </a:txBody>
                  <a:tcPr/>
                </a:tc>
                <a:extLst>
                  <a:ext uri="{0D108BD9-81ED-4DB2-BD59-A6C34878D82A}">
                    <a16:rowId xmlns:a16="http://schemas.microsoft.com/office/drawing/2014/main" val="2440392658"/>
                  </a:ext>
                </a:extLst>
              </a:tr>
            </a:tbl>
          </a:graphicData>
        </a:graphic>
      </p:graphicFrame>
    </p:spTree>
    <p:extLst>
      <p:ext uri="{BB962C8B-B14F-4D97-AF65-F5344CB8AC3E}">
        <p14:creationId xmlns:p14="http://schemas.microsoft.com/office/powerpoint/2010/main" val="69957615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Route-53 working</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82</a:t>
            </a:fld>
            <a:endParaRPr lang="en-US" dirty="0"/>
          </a:p>
        </p:txBody>
      </p:sp>
      <p:pic>
        <p:nvPicPr>
          <p:cNvPr id="9" name="Picture 8" descr="A picture containing text, screenshot, line, font&#10;&#10;Description automatically generated">
            <a:extLst>
              <a:ext uri="{FF2B5EF4-FFF2-40B4-BE49-F238E27FC236}">
                <a16:creationId xmlns:a16="http://schemas.microsoft.com/office/drawing/2014/main" id="{D34B81CF-B749-AD9A-32C1-CC2848F0D977}"/>
              </a:ext>
            </a:extLst>
          </p:cNvPr>
          <p:cNvPicPr>
            <a:picLocks noChangeAspect="1"/>
          </p:cNvPicPr>
          <p:nvPr/>
        </p:nvPicPr>
        <p:blipFill>
          <a:blip r:embed="rId2"/>
          <a:stretch>
            <a:fillRect/>
          </a:stretch>
        </p:blipFill>
        <p:spPr>
          <a:xfrm>
            <a:off x="1281919" y="903638"/>
            <a:ext cx="8607884" cy="5452712"/>
          </a:xfrm>
          <a:prstGeom prst="rect">
            <a:avLst/>
          </a:prstGeom>
        </p:spPr>
      </p:pic>
    </p:spTree>
    <p:extLst>
      <p:ext uri="{BB962C8B-B14F-4D97-AF65-F5344CB8AC3E}">
        <p14:creationId xmlns:p14="http://schemas.microsoft.com/office/powerpoint/2010/main" val="1115809819"/>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Route-53 demo</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83</a:t>
            </a:fld>
            <a:endParaRPr lang="en-US" dirty="0"/>
          </a:p>
        </p:txBody>
      </p:sp>
      <p:pic>
        <p:nvPicPr>
          <p:cNvPr id="7" name="Picture 6" descr="A picture containing text, diagram, screenshot, line&#10;&#10;Description automatically generated">
            <a:extLst>
              <a:ext uri="{FF2B5EF4-FFF2-40B4-BE49-F238E27FC236}">
                <a16:creationId xmlns:a16="http://schemas.microsoft.com/office/drawing/2014/main" id="{0FAD411D-834E-F222-87CA-240B6CB334CE}"/>
              </a:ext>
            </a:extLst>
          </p:cNvPr>
          <p:cNvPicPr>
            <a:picLocks noChangeAspect="1"/>
          </p:cNvPicPr>
          <p:nvPr/>
        </p:nvPicPr>
        <p:blipFill>
          <a:blip r:embed="rId3"/>
          <a:stretch>
            <a:fillRect/>
          </a:stretch>
        </p:blipFill>
        <p:spPr>
          <a:xfrm>
            <a:off x="1606094" y="658192"/>
            <a:ext cx="8979812" cy="6059280"/>
          </a:xfrm>
          <a:prstGeom prst="rect">
            <a:avLst/>
          </a:prstGeom>
        </p:spPr>
      </p:pic>
    </p:spTree>
    <p:extLst>
      <p:ext uri="{BB962C8B-B14F-4D97-AF65-F5344CB8AC3E}">
        <p14:creationId xmlns:p14="http://schemas.microsoft.com/office/powerpoint/2010/main" val="198738046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ROUTE53 - concepts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84</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486022"/>
          </a:xfrm>
        </p:spPr>
        <p:txBody>
          <a:bodyPr>
            <a:normAutofit/>
          </a:bodyPr>
          <a:lstStyle/>
          <a:p>
            <a:pPr marL="285750" indent="-285750">
              <a:buFont typeface="Wingdings" panose="05000000000000000000" pitchFamily="2" charset="2"/>
              <a:buChar char="q"/>
            </a:pPr>
            <a:r>
              <a:rPr lang="en-US" dirty="0">
                <a:highlight>
                  <a:srgbClr val="FFFF00"/>
                </a:highlight>
              </a:rPr>
              <a:t>ttl is time-to-live</a:t>
            </a:r>
          </a:p>
          <a:p>
            <a:pPr marL="285750" indent="-285750">
              <a:buFont typeface="Wingdings" panose="05000000000000000000" pitchFamily="2" charset="2"/>
              <a:buChar char="q"/>
            </a:pPr>
            <a:r>
              <a:rPr lang="en-US" dirty="0"/>
              <a:t>The record will be cached till duration specified</a:t>
            </a:r>
          </a:p>
          <a:p>
            <a:pPr marL="285750" indent="-285750">
              <a:buFont typeface="Wingdings" panose="05000000000000000000" pitchFamily="2" charset="2"/>
              <a:buChar char="q"/>
            </a:pPr>
            <a:r>
              <a:rPr lang="en-US" dirty="0"/>
              <a:t>Need to strike balance , too higher will show stale record , too low will hit Route53 and will incur charges</a:t>
            </a:r>
          </a:p>
          <a:p>
            <a:pPr marL="285750" indent="-285750">
              <a:buFont typeface="Wingdings" panose="05000000000000000000" pitchFamily="2" charset="2"/>
              <a:buChar char="q"/>
            </a:pPr>
            <a:r>
              <a:rPr lang="en-US" dirty="0"/>
              <a:t>In test.&lt;domain&gt; record change ttl to 120 sec and put other IP (2</a:t>
            </a:r>
            <a:r>
              <a:rPr lang="en-US" baseline="30000" dirty="0"/>
              <a:t>nd</a:t>
            </a:r>
            <a:r>
              <a:rPr lang="en-US" dirty="0"/>
              <a:t> instance, in diff region)</a:t>
            </a:r>
          </a:p>
          <a:p>
            <a:pPr marL="285750" indent="-285750">
              <a:buFont typeface="Wingdings" panose="05000000000000000000" pitchFamily="2" charset="2"/>
              <a:buChar char="q"/>
            </a:pPr>
            <a:r>
              <a:rPr lang="en-US" dirty="0"/>
              <a:t>Do a dig and hit http call on browser, to test.&lt;domain&gt;, shows old record for 120s and after that it renews</a:t>
            </a:r>
          </a:p>
          <a:p>
            <a:pPr marL="285750" indent="-285750">
              <a:buFont typeface="Wingdings" panose="05000000000000000000" pitchFamily="2" charset="2"/>
              <a:buChar char="q"/>
            </a:pPr>
            <a:r>
              <a:rPr lang="en-US" dirty="0">
                <a:highlight>
                  <a:srgbClr val="FFFF00"/>
                </a:highlight>
              </a:rPr>
              <a:t>CNAME record – </a:t>
            </a:r>
            <a:r>
              <a:rPr lang="en-US" dirty="0"/>
              <a:t>allows to point hostname to another hostname</a:t>
            </a:r>
          </a:p>
          <a:p>
            <a:pPr marL="285750" indent="-285750">
              <a:buFont typeface="Wingdings" panose="05000000000000000000" pitchFamily="2" charset="2"/>
              <a:buChar char="q"/>
            </a:pPr>
            <a:r>
              <a:rPr lang="en-US" dirty="0"/>
              <a:t>Like to alb hostname (dns name) (edit test.&lt;domain&gt; A record to make CNAME and put domain name of alb)</a:t>
            </a:r>
          </a:p>
          <a:p>
            <a:pPr marL="285750" indent="-285750">
              <a:buFont typeface="Wingdings" panose="05000000000000000000" pitchFamily="2" charset="2"/>
              <a:buChar char="q"/>
            </a:pPr>
            <a:r>
              <a:rPr lang="en-US" dirty="0"/>
              <a:t>Do a dig and hit http call on browser, to test.&lt;domain&gt;, dig will show alb and its Ips</a:t>
            </a:r>
          </a:p>
          <a:p>
            <a:pPr marL="285750" indent="-285750">
              <a:buFont typeface="Wingdings" panose="05000000000000000000" pitchFamily="2" charset="2"/>
              <a:buChar char="q"/>
            </a:pPr>
            <a:r>
              <a:rPr lang="en-US" dirty="0"/>
              <a:t>Change the test.&lt;domain&gt; record to CNAME and point to dns of alb</a:t>
            </a:r>
          </a:p>
          <a:p>
            <a:pPr marL="285750" indent="-285750">
              <a:buFont typeface="Wingdings" panose="05000000000000000000" pitchFamily="2" charset="2"/>
              <a:buChar char="q"/>
            </a:pPr>
            <a:r>
              <a:rPr lang="en-US" dirty="0">
                <a:highlight>
                  <a:srgbClr val="FFFF00"/>
                </a:highlight>
              </a:rPr>
              <a:t>Alias record – </a:t>
            </a:r>
            <a:r>
              <a:rPr lang="en-US" dirty="0"/>
              <a:t>allows to point to any other allowed AWS resource</a:t>
            </a:r>
          </a:p>
          <a:p>
            <a:pPr marL="285750" indent="-285750">
              <a:buFont typeface="Wingdings" panose="05000000000000000000" pitchFamily="2" charset="2"/>
              <a:buChar char="q"/>
            </a:pPr>
            <a:r>
              <a:rPr lang="en-US" dirty="0"/>
              <a:t>Like again , can choose ALB (edit test.&lt;domain&gt; to make A record (from CNAME) and enabled Alias and chose ALB)</a:t>
            </a:r>
          </a:p>
          <a:p>
            <a:pPr marL="285750" indent="-285750">
              <a:buFont typeface="Wingdings" panose="05000000000000000000" pitchFamily="2" charset="2"/>
              <a:buChar char="q"/>
            </a:pPr>
            <a:r>
              <a:rPr lang="en-US" dirty="0"/>
              <a:t>Lot of AWS resources can be selected as Alias</a:t>
            </a:r>
          </a:p>
          <a:p>
            <a:pPr marL="285750" indent="-285750">
              <a:buFont typeface="Wingdings" panose="05000000000000000000" pitchFamily="2" charset="2"/>
              <a:buChar char="q"/>
            </a:pPr>
            <a:r>
              <a:rPr lang="en-US" dirty="0"/>
              <a:t>No change in results with dig or http call since same alb is used</a:t>
            </a:r>
          </a:p>
        </p:txBody>
      </p:sp>
    </p:spTree>
    <p:extLst>
      <p:ext uri="{BB962C8B-B14F-4D97-AF65-F5344CB8AC3E}">
        <p14:creationId xmlns:p14="http://schemas.microsoft.com/office/powerpoint/2010/main" val="243744054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Route-53 policies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85</a:t>
            </a:fld>
            <a:endParaRPr lang="en-US" dirty="0"/>
          </a:p>
        </p:txBody>
      </p:sp>
      <p:pic>
        <p:nvPicPr>
          <p:cNvPr id="5" name="Picture 4" descr="A screenshot of a computer&#10;&#10;Description automatically generated with medium confidence">
            <a:extLst>
              <a:ext uri="{FF2B5EF4-FFF2-40B4-BE49-F238E27FC236}">
                <a16:creationId xmlns:a16="http://schemas.microsoft.com/office/drawing/2014/main" id="{591B5B98-7F5B-E4C8-4EC0-5CFA56D3472B}"/>
              </a:ext>
            </a:extLst>
          </p:cNvPr>
          <p:cNvPicPr>
            <a:picLocks noChangeAspect="1"/>
          </p:cNvPicPr>
          <p:nvPr/>
        </p:nvPicPr>
        <p:blipFill>
          <a:blip r:embed="rId3"/>
          <a:stretch>
            <a:fillRect/>
          </a:stretch>
        </p:blipFill>
        <p:spPr>
          <a:xfrm>
            <a:off x="3419432" y="782359"/>
            <a:ext cx="5353136" cy="5935113"/>
          </a:xfrm>
          <a:prstGeom prst="rect">
            <a:avLst/>
          </a:prstGeom>
        </p:spPr>
      </p:pic>
    </p:spTree>
    <p:extLst>
      <p:ext uri="{BB962C8B-B14F-4D97-AF65-F5344CB8AC3E}">
        <p14:creationId xmlns:p14="http://schemas.microsoft.com/office/powerpoint/2010/main" val="1460820604"/>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CloudFront</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86</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2723949"/>
          </a:xfrm>
        </p:spPr>
        <p:txBody>
          <a:bodyPr>
            <a:normAutofit/>
          </a:bodyPr>
          <a:lstStyle/>
          <a:p>
            <a:pPr marL="285750" indent="-285750">
              <a:buFont typeface="Wingdings" panose="05000000000000000000" pitchFamily="2" charset="2"/>
              <a:buChar char="q"/>
            </a:pPr>
            <a:r>
              <a:rPr lang="en-US" sz="1800" dirty="0"/>
              <a:t>Cloud front is content distribution network (CDN)</a:t>
            </a:r>
          </a:p>
          <a:p>
            <a:pPr marL="285750" indent="-285750">
              <a:buFont typeface="Wingdings" panose="05000000000000000000" pitchFamily="2" charset="2"/>
              <a:buChar char="q"/>
            </a:pPr>
            <a:r>
              <a:rPr lang="en-US" sz="1800" dirty="0"/>
              <a:t>This improves performance by caching the content at different edge locations</a:t>
            </a:r>
          </a:p>
          <a:p>
            <a:pPr marL="285750" indent="-285750">
              <a:buFont typeface="Wingdings" panose="05000000000000000000" pitchFamily="2" charset="2"/>
              <a:buChar char="q"/>
            </a:pPr>
            <a:r>
              <a:rPr lang="en-US" sz="1800" dirty="0"/>
              <a:t>Users will get lower latency and improved performance</a:t>
            </a:r>
          </a:p>
          <a:p>
            <a:pPr marL="285750" indent="-285750">
              <a:buFont typeface="Wingdings" panose="05000000000000000000" pitchFamily="2" charset="2"/>
              <a:buChar char="q"/>
            </a:pPr>
            <a:r>
              <a:rPr lang="en-US" sz="1800" dirty="0"/>
              <a:t>AWS keeps increasing edge locations (till this write there are 216 edge locations)</a:t>
            </a:r>
          </a:p>
          <a:p>
            <a:pPr marL="285750" indent="-285750">
              <a:buFont typeface="Wingdings" panose="05000000000000000000" pitchFamily="2" charset="2"/>
              <a:buChar char="q"/>
            </a:pPr>
            <a:r>
              <a:rPr lang="en-US" sz="1800" dirty="0"/>
              <a:t>Cloud Front can work with</a:t>
            </a:r>
          </a:p>
          <a:p>
            <a:pPr marL="742950" lvl="2" indent="-285750">
              <a:lnSpc>
                <a:spcPct val="100000"/>
              </a:lnSpc>
              <a:spcBef>
                <a:spcPts val="1000"/>
              </a:spcBef>
              <a:buFont typeface="Wingdings" panose="05000000000000000000" pitchFamily="2" charset="2"/>
              <a:buChar char="q"/>
            </a:pPr>
            <a:r>
              <a:rPr lang="en-US" sz="1400" spc="50" dirty="0">
                <a:solidFill>
                  <a:schemeClr val="tx1"/>
                </a:solidFill>
              </a:rPr>
              <a:t>S3 -  distributes files and cache at edge location and also uploading files to s3</a:t>
            </a:r>
          </a:p>
          <a:p>
            <a:pPr marL="742950" lvl="2" indent="-285750">
              <a:lnSpc>
                <a:spcPct val="100000"/>
              </a:lnSpc>
              <a:spcBef>
                <a:spcPts val="1000"/>
              </a:spcBef>
              <a:buFont typeface="Wingdings" panose="05000000000000000000" pitchFamily="2" charset="2"/>
              <a:buChar char="q"/>
            </a:pPr>
            <a:r>
              <a:rPr lang="en-US" sz="1400" spc="50" dirty="0">
                <a:solidFill>
                  <a:schemeClr val="tx1"/>
                </a:solidFill>
              </a:rPr>
              <a:t>Http Endpoints – ALB , EC2, Static S3 website</a:t>
            </a:r>
          </a:p>
          <a:p>
            <a:pPr marL="285750" indent="-285750">
              <a:buFont typeface="Wingdings" panose="05000000000000000000" pitchFamily="2" charset="2"/>
              <a:buChar char="q"/>
            </a:pPr>
            <a:endParaRPr lang="en-US" sz="1800" dirty="0"/>
          </a:p>
        </p:txBody>
      </p:sp>
      <p:pic>
        <p:nvPicPr>
          <p:cNvPr id="7" name="Picture 6" descr="A diagram of a cloud front&#10;&#10;Description automatically generated with medium confidence">
            <a:extLst>
              <a:ext uri="{FF2B5EF4-FFF2-40B4-BE49-F238E27FC236}">
                <a16:creationId xmlns:a16="http://schemas.microsoft.com/office/drawing/2014/main" id="{D09EF3F0-91DC-430C-B5FD-7A595FD8EF60}"/>
              </a:ext>
            </a:extLst>
          </p:cNvPr>
          <p:cNvPicPr>
            <a:picLocks noChangeAspect="1"/>
          </p:cNvPicPr>
          <p:nvPr/>
        </p:nvPicPr>
        <p:blipFill>
          <a:blip r:embed="rId3"/>
          <a:stretch>
            <a:fillRect/>
          </a:stretch>
        </p:blipFill>
        <p:spPr>
          <a:xfrm>
            <a:off x="1157487" y="3708400"/>
            <a:ext cx="4429125" cy="2647950"/>
          </a:xfrm>
          <a:prstGeom prst="rect">
            <a:avLst/>
          </a:prstGeom>
        </p:spPr>
      </p:pic>
    </p:spTree>
    <p:extLst>
      <p:ext uri="{BB962C8B-B14F-4D97-AF65-F5344CB8AC3E}">
        <p14:creationId xmlns:p14="http://schemas.microsoft.com/office/powerpoint/2010/main" val="207998498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CloudFront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87</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928200"/>
          </a:xfrm>
        </p:spPr>
        <p:txBody>
          <a:bodyPr>
            <a:normAutofit/>
          </a:bodyPr>
          <a:lstStyle/>
          <a:p>
            <a:pPr marL="285750" indent="-285750">
              <a:buFont typeface="Wingdings" panose="05000000000000000000" pitchFamily="2" charset="2"/>
              <a:buChar char="q"/>
            </a:pPr>
            <a:r>
              <a:rPr lang="en-US" dirty="0"/>
              <a:t>Create S3 bucket, upload index.html and an image, from code folder</a:t>
            </a:r>
          </a:p>
          <a:p>
            <a:pPr marL="285750" indent="-285750">
              <a:buFont typeface="Wingdings" panose="05000000000000000000" pitchFamily="2" charset="2"/>
              <a:buChar char="q"/>
            </a:pPr>
            <a:r>
              <a:rPr lang="en-US" dirty="0"/>
              <a:t>The index.html can be accessed by Open button, but image won’t display as it is not public</a:t>
            </a:r>
          </a:p>
          <a:p>
            <a:pPr marL="285750" indent="-285750">
              <a:buFont typeface="Wingdings" panose="05000000000000000000" pitchFamily="2" charset="2"/>
              <a:buChar char="q"/>
            </a:pPr>
            <a:r>
              <a:rPr lang="en-US" dirty="0"/>
              <a:t>The Object URL anyways won’t work</a:t>
            </a:r>
          </a:p>
          <a:p>
            <a:pPr marL="285750" indent="-285750">
              <a:buFont typeface="Wingdings" panose="05000000000000000000" pitchFamily="2" charset="2"/>
              <a:buChar char="q"/>
            </a:pPr>
            <a:r>
              <a:rPr lang="en-US" dirty="0"/>
              <a:t>Create CloudFront distribution, chose origin domain as S3 bucket (choose the bucket which is created)</a:t>
            </a:r>
          </a:p>
          <a:p>
            <a:pPr marL="285750" indent="-285750">
              <a:buFont typeface="Wingdings" panose="05000000000000000000" pitchFamily="2" charset="2"/>
              <a:buChar char="q"/>
            </a:pPr>
            <a:r>
              <a:rPr lang="en-US" dirty="0"/>
              <a:t>Origin access public cannot be selected, as bucket is not public. Also, </a:t>
            </a:r>
            <a:r>
              <a:rPr lang="en-US" b="0" i="0" dirty="0">
                <a:solidFill>
                  <a:srgbClr val="16191F"/>
                </a:solidFill>
                <a:effectLst/>
                <a:latin typeface="Amazon Ember"/>
              </a:rPr>
              <a:t>Legacy access identities</a:t>
            </a:r>
            <a:r>
              <a:rPr lang="en-US" dirty="0"/>
              <a:t> is old</a:t>
            </a:r>
          </a:p>
          <a:p>
            <a:pPr marL="285750" indent="-285750">
              <a:buFont typeface="Wingdings" panose="05000000000000000000" pitchFamily="2" charset="2"/>
              <a:buChar char="q"/>
            </a:pPr>
            <a:r>
              <a:rPr lang="en-US" dirty="0"/>
              <a:t>Select ‘Origin access control settings (recommended)’ (will require a policy update on S3 , after CloudFront distribution is created). Then click on ‘Create control setting’  and Create with default settings.</a:t>
            </a:r>
          </a:p>
          <a:p>
            <a:pPr marL="285750" indent="-285750">
              <a:buFont typeface="Wingdings" panose="05000000000000000000" pitchFamily="2" charset="2"/>
              <a:buChar char="q"/>
            </a:pPr>
            <a:r>
              <a:rPr lang="en-US" dirty="0"/>
              <a:t>Among all other settings, keep defaults and for WAF select ‘Do Not Enable Security Protection’ and for Default root object mention, index.html. </a:t>
            </a:r>
          </a:p>
          <a:p>
            <a:pPr marL="285750" indent="-285750">
              <a:buFont typeface="Wingdings" panose="05000000000000000000" pitchFamily="2" charset="2"/>
              <a:buChar char="q"/>
            </a:pPr>
            <a:r>
              <a:rPr lang="en-US" dirty="0"/>
              <a:t>After creation, last modified will be deploying (wait for this to change). Also, there would be a message displayed to Copy Policy , paste that in S3. If not done at this moment, then you can follow below step.</a:t>
            </a:r>
          </a:p>
          <a:p>
            <a:pPr marL="285750" indent="-285750">
              <a:buFont typeface="Wingdings" panose="05000000000000000000" pitchFamily="2" charset="2"/>
              <a:buChar char="q"/>
            </a:pPr>
            <a:r>
              <a:rPr lang="en-US" dirty="0"/>
              <a:t>On distribution -&gt; Origins -&gt; Edit -&gt; Copy Policy and paste on S3. This policy will allow CloudFront to get objects from s3</a:t>
            </a:r>
          </a:p>
          <a:p>
            <a:pPr marL="285750" indent="-285750">
              <a:buFont typeface="Wingdings" panose="05000000000000000000" pitchFamily="2" charset="2"/>
              <a:buChar char="q"/>
            </a:pPr>
            <a:r>
              <a:rPr lang="en-US" dirty="0"/>
              <a:t>Once deploying status is changed, copy distribution domain name and paste on browser</a:t>
            </a:r>
          </a:p>
          <a:p>
            <a:pPr marL="285750" indent="-285750">
              <a:buFont typeface="Wingdings" panose="05000000000000000000" pitchFamily="2" charset="2"/>
              <a:buChar char="q"/>
            </a:pPr>
            <a:r>
              <a:rPr lang="en-US" dirty="0"/>
              <a:t>First time request will tale bit of time to display content but a refresh on browser latter will fetch content faster, as the content is cached</a:t>
            </a:r>
          </a:p>
          <a:p>
            <a:pPr marL="285750" indent="-285750">
              <a:buFont typeface="Wingdings" panose="05000000000000000000" pitchFamily="2" charset="2"/>
              <a:buChar char="q"/>
            </a:pPr>
            <a:r>
              <a:rPr lang="en-US" dirty="0"/>
              <a:t>To Delete -&gt; Disable distribution -&gt; Wait for status to change from deploying  and then delete distribution</a:t>
            </a:r>
          </a:p>
          <a:p>
            <a:pPr marL="285750" indent="-285750">
              <a:buFont typeface="Wingdings" panose="05000000000000000000" pitchFamily="2" charset="2"/>
              <a:buChar char="q"/>
            </a:pPr>
            <a:r>
              <a:rPr lang="en-US" dirty="0"/>
              <a:t>On left menu -&gt; Origin Access -&gt; Delete</a:t>
            </a:r>
          </a:p>
          <a:p>
            <a:pPr marL="285750" indent="-285750">
              <a:buFont typeface="Wingdings" panose="05000000000000000000" pitchFamily="2" charset="2"/>
              <a:buChar char="q"/>
            </a:pPr>
            <a:r>
              <a:rPr lang="en-US" dirty="0"/>
              <a:t>Delete S3 bucket</a:t>
            </a:r>
          </a:p>
          <a:p>
            <a:pPr marL="285750" indent="-285750">
              <a:buFont typeface="Wingdings" panose="05000000000000000000" pitchFamily="2" charset="2"/>
              <a:buChar char="q"/>
            </a:pPr>
            <a:endParaRPr lang="en-US" sz="1800" dirty="0"/>
          </a:p>
        </p:txBody>
      </p:sp>
    </p:spTree>
    <p:extLst>
      <p:ext uri="{BB962C8B-B14F-4D97-AF65-F5344CB8AC3E}">
        <p14:creationId xmlns:p14="http://schemas.microsoft.com/office/powerpoint/2010/main" val="20156733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S3 transfer acceleration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88</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928200"/>
          </a:xfrm>
        </p:spPr>
        <p:txBody>
          <a:bodyPr>
            <a:normAutofit/>
          </a:bodyPr>
          <a:lstStyle/>
          <a:p>
            <a:pPr marL="285750" indent="-285750">
              <a:buFont typeface="Wingdings" panose="05000000000000000000" pitchFamily="2" charset="2"/>
              <a:buChar char="q"/>
            </a:pPr>
            <a:r>
              <a:rPr lang="en-US" sz="1600" dirty="0"/>
              <a:t>S3, though global, but is location in a region</a:t>
            </a:r>
          </a:p>
          <a:p>
            <a:pPr marL="285750" indent="-285750">
              <a:buFont typeface="Wingdings" panose="05000000000000000000" pitchFamily="2" charset="2"/>
              <a:buChar char="q"/>
            </a:pPr>
            <a:r>
              <a:rPr lang="en-US" sz="1600" dirty="0"/>
              <a:t>The user all around regions might want to upload content on S3</a:t>
            </a:r>
          </a:p>
          <a:p>
            <a:pPr marL="285750" indent="-285750">
              <a:buFont typeface="Wingdings" panose="05000000000000000000" pitchFamily="2" charset="2"/>
              <a:buChar char="q"/>
            </a:pPr>
            <a:r>
              <a:rPr lang="en-US" sz="1600" dirty="0"/>
              <a:t>To speed up process, S3 transfer acceleration can help</a:t>
            </a:r>
          </a:p>
          <a:p>
            <a:pPr marL="285750" indent="-285750">
              <a:buFont typeface="Wingdings" panose="05000000000000000000" pitchFamily="2" charset="2"/>
              <a:buChar char="q"/>
            </a:pPr>
            <a:r>
              <a:rPr lang="en-US" sz="1600" dirty="0"/>
              <a:t>User can upload file to nearest edge location, and file will be transferred to S3 via AWS private network</a:t>
            </a:r>
          </a:p>
          <a:p>
            <a:pPr marL="285750" indent="-285750">
              <a:buFont typeface="Wingdings" panose="05000000000000000000" pitchFamily="2" charset="2"/>
              <a:buChar char="q"/>
            </a:pPr>
            <a:r>
              <a:rPr lang="en-US" sz="1600" dirty="0"/>
              <a:t>This will reduce latency for user</a:t>
            </a:r>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r>
              <a:rPr lang="en-US" sz="1600" dirty="0">
                <a:solidFill>
                  <a:srgbClr val="00B050"/>
                </a:solidFill>
              </a:rPr>
              <a:t>Scenario – if client wants to speed up the upload process to S3, then divide file in multipart and apply S3 transfer acceleration</a:t>
            </a:r>
          </a:p>
          <a:p>
            <a:pPr marL="285750" indent="-285750">
              <a:buFont typeface="Wingdings" panose="05000000000000000000" pitchFamily="2" charset="2"/>
              <a:buChar char="q"/>
            </a:pPr>
            <a:r>
              <a:rPr lang="en-US" sz="1600" dirty="0">
                <a:solidFill>
                  <a:schemeClr val="tx2"/>
                </a:solidFill>
              </a:rPr>
              <a:t>To test if accelerator can help - </a:t>
            </a:r>
          </a:p>
          <a:p>
            <a:r>
              <a:rPr lang="en-US" sz="1600" dirty="0">
                <a:solidFill>
                  <a:schemeClr val="tx2"/>
                </a:solidFill>
              </a:rPr>
              <a:t>     https://s3-accelerate-speedtest.s3-accelerate.amazonaws.com/en/accelerate-speed-comparsion.html</a:t>
            </a:r>
          </a:p>
        </p:txBody>
      </p:sp>
      <p:pic>
        <p:nvPicPr>
          <p:cNvPr id="5" name="Picture 4" descr="A close-up of a logo&#10;&#10;Description automatically generated with low confidence">
            <a:extLst>
              <a:ext uri="{FF2B5EF4-FFF2-40B4-BE49-F238E27FC236}">
                <a16:creationId xmlns:a16="http://schemas.microsoft.com/office/drawing/2014/main" id="{5106B30F-29A0-A0EF-6004-52898D462B71}"/>
              </a:ext>
            </a:extLst>
          </p:cNvPr>
          <p:cNvPicPr>
            <a:picLocks noChangeAspect="1"/>
          </p:cNvPicPr>
          <p:nvPr/>
        </p:nvPicPr>
        <p:blipFill>
          <a:blip r:embed="rId2"/>
          <a:stretch>
            <a:fillRect/>
          </a:stretch>
        </p:blipFill>
        <p:spPr>
          <a:xfrm>
            <a:off x="658594" y="2934222"/>
            <a:ext cx="4819650" cy="819150"/>
          </a:xfrm>
          <a:prstGeom prst="rect">
            <a:avLst/>
          </a:prstGeom>
        </p:spPr>
      </p:pic>
    </p:spTree>
    <p:extLst>
      <p:ext uri="{BB962C8B-B14F-4D97-AF65-F5344CB8AC3E}">
        <p14:creationId xmlns:p14="http://schemas.microsoft.com/office/powerpoint/2010/main" val="265072399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506678" y="2148840"/>
            <a:ext cx="4664242" cy="1715531"/>
          </a:xfrm>
        </p:spPr>
        <p:txBody>
          <a:bodyPr/>
          <a:lstStyle/>
          <a:p>
            <a:r>
              <a:rPr lang="en-US" dirty="0"/>
              <a:t>Communication</a:t>
            </a:r>
          </a:p>
        </p:txBody>
      </p:sp>
    </p:spTree>
    <p:extLst>
      <p:ext uri="{BB962C8B-B14F-4D97-AF65-F5344CB8AC3E}">
        <p14:creationId xmlns:p14="http://schemas.microsoft.com/office/powerpoint/2010/main" val="560775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831850" y="140528"/>
            <a:ext cx="5111750" cy="517664"/>
          </a:xfrm>
        </p:spPr>
        <p:txBody>
          <a:bodyPr>
            <a:normAutofit/>
          </a:bodyPr>
          <a:lstStyle/>
          <a:p>
            <a:r>
              <a:rPr lang="en-US" sz="2400" dirty="0"/>
              <a:t>Cloud computing</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566944" y="824807"/>
            <a:ext cx="10088222" cy="5123606"/>
          </a:xfrm>
        </p:spPr>
        <p:txBody>
          <a:bodyPr>
            <a:normAutofit/>
          </a:bodyPr>
          <a:lstStyle/>
          <a:p>
            <a:pPr marL="285750" indent="-285750">
              <a:buFont typeface="Wingdings" panose="05000000000000000000" pitchFamily="2" charset="2"/>
              <a:buChar char="q"/>
            </a:pPr>
            <a:r>
              <a:rPr lang="en-US" sz="1800" dirty="0"/>
              <a:t>All this can be externalized with an entity called as </a:t>
            </a:r>
            <a:r>
              <a:rPr lang="en-US" sz="1800" b="1" dirty="0"/>
              <a:t>CLOUD</a:t>
            </a:r>
          </a:p>
          <a:p>
            <a:pPr marL="285750" indent="-285750">
              <a:buFont typeface="Wingdings" panose="05000000000000000000" pitchFamily="2" charset="2"/>
              <a:buChar char="q"/>
            </a:pPr>
            <a:r>
              <a:rPr lang="en-US" sz="1800" dirty="0"/>
              <a:t>Cloud is on-demand delivery of computer power, database storages and other resources</a:t>
            </a:r>
          </a:p>
          <a:p>
            <a:pPr marL="285750" indent="-285750">
              <a:buFont typeface="Wingdings" panose="05000000000000000000" pitchFamily="2" charset="2"/>
              <a:buChar char="q"/>
            </a:pPr>
            <a:r>
              <a:rPr lang="en-US" sz="1800" dirty="0"/>
              <a:t>Best part is you get when you need , you get what you need and you only pay for what you need , if you are not using, so won’t be paying for it</a:t>
            </a:r>
          </a:p>
          <a:p>
            <a:pPr marL="285750" indent="-285750">
              <a:buFont typeface="Wingdings" panose="05000000000000000000" pitchFamily="2" charset="2"/>
              <a:buChar char="q"/>
            </a:pPr>
            <a:r>
              <a:rPr lang="en-US" sz="1800" dirty="0"/>
              <a:t>Also, you can get resources according to type and size you need. So, nothing can be over or under utilized</a:t>
            </a:r>
          </a:p>
          <a:p>
            <a:pPr marL="285750" indent="-285750">
              <a:buFont typeface="Wingdings" panose="05000000000000000000" pitchFamily="2" charset="2"/>
              <a:buChar char="q"/>
            </a:pPr>
            <a:r>
              <a:rPr lang="en-US" sz="1800" dirty="0"/>
              <a:t>The moment you provision resource, you can access it immediately</a:t>
            </a:r>
          </a:p>
          <a:p>
            <a:pPr marL="285750" indent="-285750">
              <a:buFont typeface="Wingdings" panose="05000000000000000000" pitchFamily="2" charset="2"/>
              <a:buChar char="q"/>
            </a:pPr>
            <a:r>
              <a:rPr lang="en-US" sz="1800" dirty="0"/>
              <a:t>Cloud provider (AWS)  owns and maintains resource for you</a:t>
            </a:r>
          </a:p>
          <a:p>
            <a:pPr marL="285750" indent="-285750">
              <a:buFont typeface="Wingdings" panose="05000000000000000000" pitchFamily="2" charset="2"/>
              <a:buChar char="q"/>
            </a:pPr>
            <a:r>
              <a:rPr lang="en-US" sz="1800" dirty="0"/>
              <a:t>Reduction of cost, since no hardware or maintenance on you</a:t>
            </a:r>
          </a:p>
          <a:p>
            <a:pPr marL="285750" indent="-285750">
              <a:buFont typeface="Wingdings" panose="05000000000000000000" pitchFamily="2" charset="2"/>
              <a:buChar char="q"/>
            </a:pPr>
            <a:r>
              <a:rPr lang="en-US" sz="1800" dirty="0"/>
              <a:t> As you use more, you will get more benefits in terms of cost</a:t>
            </a:r>
          </a:p>
          <a:p>
            <a:pPr marL="285750" indent="-285750">
              <a:buFont typeface="Wingdings" panose="05000000000000000000" pitchFamily="2" charset="2"/>
              <a:buChar char="q"/>
            </a:pPr>
            <a:r>
              <a:rPr lang="en-US" sz="1800" dirty="0"/>
              <a:t>No need for extensive capacity planning, upfront</a:t>
            </a:r>
          </a:p>
          <a:p>
            <a:pPr marL="285750" indent="-285750">
              <a:buFont typeface="Wingdings" panose="05000000000000000000" pitchFamily="2" charset="2"/>
              <a:buChar char="q"/>
            </a:pPr>
            <a:r>
              <a:rPr lang="en-US" sz="1800" dirty="0"/>
              <a:t>Can rapidly develop and launch software applications</a:t>
            </a:r>
          </a:p>
          <a:p>
            <a:endParaRPr lang="en-US" sz="1800" dirty="0"/>
          </a:p>
          <a:p>
            <a:endParaRPr lang="en-US" dirty="0"/>
          </a:p>
          <a:p>
            <a:endParaRPr lang="en-US" dirty="0"/>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a:t>
            </a:fld>
            <a:endParaRPr lang="en-US" dirty="0"/>
          </a:p>
        </p:txBody>
      </p:sp>
    </p:spTree>
    <p:extLst>
      <p:ext uri="{BB962C8B-B14F-4D97-AF65-F5344CB8AC3E}">
        <p14:creationId xmlns:p14="http://schemas.microsoft.com/office/powerpoint/2010/main" val="97772640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Application communication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90</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928200"/>
          </a:xfrm>
        </p:spPr>
        <p:txBody>
          <a:bodyPr>
            <a:normAutofit/>
          </a:bodyPr>
          <a:lstStyle/>
          <a:p>
            <a:pPr marL="285750" indent="-285750">
              <a:buFont typeface="Wingdings" panose="05000000000000000000" pitchFamily="2" charset="2"/>
              <a:buChar char="q"/>
            </a:pPr>
            <a:r>
              <a:rPr lang="en-US" sz="1800" dirty="0"/>
              <a:t>Application can communication synchronously or asynchronously via some queue</a:t>
            </a:r>
          </a:p>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r>
              <a:rPr lang="en-US" sz="1800" dirty="0"/>
              <a:t>With async way, the applications are decoupled and can process things as per their own capacity, can be scaled independently</a:t>
            </a:r>
          </a:p>
          <a:p>
            <a:pPr marL="285750" indent="-285750">
              <a:buFont typeface="Wingdings" panose="05000000000000000000" pitchFamily="2" charset="2"/>
              <a:buChar char="q"/>
            </a:pPr>
            <a:r>
              <a:rPr lang="en-US" sz="1800" dirty="0"/>
              <a:t>AWS got </a:t>
            </a:r>
            <a:r>
              <a:rPr lang="en-US" sz="1800" dirty="0">
                <a:highlight>
                  <a:srgbClr val="FFFF00"/>
                </a:highlight>
              </a:rPr>
              <a:t>SQS (Queue) , SNS (pub-sub) , Kinesis (near real time)</a:t>
            </a:r>
            <a:r>
              <a:rPr lang="en-US" sz="1800" dirty="0"/>
              <a:t> services to process things in async manner</a:t>
            </a:r>
          </a:p>
          <a:p>
            <a:pPr marL="285750" indent="-285750">
              <a:buFont typeface="Wingdings" panose="05000000000000000000" pitchFamily="2" charset="2"/>
              <a:buChar char="q"/>
            </a:pPr>
            <a:r>
              <a:rPr lang="en-US" sz="1800" dirty="0"/>
              <a:t>These services can also be scaled independently</a:t>
            </a:r>
          </a:p>
          <a:p>
            <a:endParaRPr lang="en-US" sz="1600" dirty="0"/>
          </a:p>
          <a:p>
            <a:pPr marL="285750" indent="-285750">
              <a:buFont typeface="Wingdings" panose="05000000000000000000" pitchFamily="2" charset="2"/>
              <a:buChar char="q"/>
            </a:pPr>
            <a:endParaRPr lang="en-US" sz="1600" dirty="0"/>
          </a:p>
          <a:p>
            <a:endParaRPr lang="en-US" sz="1600" dirty="0"/>
          </a:p>
        </p:txBody>
      </p:sp>
      <p:pic>
        <p:nvPicPr>
          <p:cNvPr id="7" name="Picture 6" descr="A picture containing text, diagram, screenshot, line&#10;&#10;Description automatically generated">
            <a:extLst>
              <a:ext uri="{FF2B5EF4-FFF2-40B4-BE49-F238E27FC236}">
                <a16:creationId xmlns:a16="http://schemas.microsoft.com/office/drawing/2014/main" id="{5194DCDC-00C5-464B-B4E2-761EFD180B45}"/>
              </a:ext>
            </a:extLst>
          </p:cNvPr>
          <p:cNvPicPr>
            <a:picLocks noChangeAspect="1"/>
          </p:cNvPicPr>
          <p:nvPr/>
        </p:nvPicPr>
        <p:blipFill>
          <a:blip r:embed="rId2"/>
          <a:stretch>
            <a:fillRect/>
          </a:stretch>
        </p:blipFill>
        <p:spPr>
          <a:xfrm>
            <a:off x="1499135" y="1637734"/>
            <a:ext cx="4201111" cy="1771801"/>
          </a:xfrm>
          <a:prstGeom prst="rect">
            <a:avLst/>
          </a:prstGeom>
        </p:spPr>
      </p:pic>
    </p:spTree>
    <p:extLst>
      <p:ext uri="{BB962C8B-B14F-4D97-AF65-F5344CB8AC3E}">
        <p14:creationId xmlns:p14="http://schemas.microsoft.com/office/powerpoint/2010/main" val="367432380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Simple queue service - sqs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91</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789272"/>
            <a:ext cx="10694614" cy="5928200"/>
          </a:xfrm>
        </p:spPr>
        <p:txBody>
          <a:bodyPr>
            <a:normAutofit/>
          </a:bodyPr>
          <a:lstStyle/>
          <a:p>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endParaRPr lang="en-US" sz="1600" dirty="0"/>
          </a:p>
          <a:p>
            <a:pPr marL="285750" indent="-285750">
              <a:buFont typeface="Wingdings" panose="05000000000000000000" pitchFamily="2" charset="2"/>
              <a:buChar char="q"/>
            </a:pPr>
            <a:r>
              <a:rPr lang="en-US" sz="1800" dirty="0"/>
              <a:t>Multiple producers can send messages</a:t>
            </a:r>
          </a:p>
          <a:p>
            <a:pPr marL="285750" indent="-285750">
              <a:buFont typeface="Wingdings" panose="05000000000000000000" pitchFamily="2" charset="2"/>
              <a:buChar char="q"/>
            </a:pPr>
            <a:r>
              <a:rPr lang="en-US" sz="1800" dirty="0"/>
              <a:t>Multiple consumers can request messages form queue (polling)</a:t>
            </a:r>
          </a:p>
          <a:p>
            <a:pPr marL="285750" indent="-285750">
              <a:buFont typeface="Wingdings" panose="05000000000000000000" pitchFamily="2" charset="2"/>
              <a:buChar char="q"/>
            </a:pPr>
            <a:r>
              <a:rPr lang="en-US" sz="1800" dirty="0"/>
              <a:t>Same message can’t be seen by 2 consumers</a:t>
            </a:r>
          </a:p>
          <a:p>
            <a:pPr marL="285750" indent="-285750">
              <a:buFont typeface="Wingdings" panose="05000000000000000000" pitchFamily="2" charset="2"/>
              <a:buChar char="q"/>
            </a:pPr>
            <a:r>
              <a:rPr lang="en-US" sz="1800" dirty="0"/>
              <a:t>Once processed, message can be deleted from queue</a:t>
            </a:r>
          </a:p>
          <a:p>
            <a:pPr marL="285750" indent="-285750">
              <a:buFont typeface="Wingdings" panose="05000000000000000000" pitchFamily="2" charset="2"/>
              <a:buChar char="q"/>
            </a:pPr>
            <a:r>
              <a:rPr lang="en-US" sz="1800" dirty="0"/>
              <a:t>Producers, Consumers are decoupled and along with SQS , can be scaled independently</a:t>
            </a:r>
          </a:p>
          <a:p>
            <a:pPr marL="285750" indent="-285750">
              <a:buFont typeface="Wingdings" panose="05000000000000000000" pitchFamily="2" charset="2"/>
              <a:buChar char="q"/>
            </a:pPr>
            <a:r>
              <a:rPr lang="en-US" sz="1800" dirty="0"/>
              <a:t>Messages should be processed in max 14 days</a:t>
            </a:r>
          </a:p>
          <a:p>
            <a:pPr marL="285750" indent="-285750">
              <a:buFont typeface="Wingdings" panose="05000000000000000000" pitchFamily="2" charset="2"/>
              <a:buChar char="q"/>
            </a:pPr>
            <a:r>
              <a:rPr lang="en-US" sz="1800" dirty="0"/>
              <a:t>No limits on volume of messages in queue</a:t>
            </a:r>
          </a:p>
          <a:p>
            <a:endParaRPr lang="en-US" sz="1600" dirty="0"/>
          </a:p>
          <a:p>
            <a:pPr marL="285750" indent="-285750">
              <a:buFont typeface="Wingdings" panose="05000000000000000000" pitchFamily="2" charset="2"/>
              <a:buChar char="q"/>
            </a:pPr>
            <a:endParaRPr lang="en-US" sz="1600" dirty="0"/>
          </a:p>
          <a:p>
            <a:endParaRPr lang="en-US" sz="1600" dirty="0"/>
          </a:p>
        </p:txBody>
      </p:sp>
      <p:pic>
        <p:nvPicPr>
          <p:cNvPr id="5" name="Picture 4" descr="A picture containing text, screenshot, diagram, line&#10;&#10;Description automatically generated">
            <a:extLst>
              <a:ext uri="{FF2B5EF4-FFF2-40B4-BE49-F238E27FC236}">
                <a16:creationId xmlns:a16="http://schemas.microsoft.com/office/drawing/2014/main" id="{A458DE41-AB02-0526-8FAF-B71502D6FB6E}"/>
              </a:ext>
            </a:extLst>
          </p:cNvPr>
          <p:cNvPicPr>
            <a:picLocks noChangeAspect="1"/>
          </p:cNvPicPr>
          <p:nvPr/>
        </p:nvPicPr>
        <p:blipFill>
          <a:blip r:embed="rId2"/>
          <a:stretch>
            <a:fillRect/>
          </a:stretch>
        </p:blipFill>
        <p:spPr>
          <a:xfrm>
            <a:off x="838200" y="821817"/>
            <a:ext cx="5249008" cy="2286319"/>
          </a:xfrm>
          <a:prstGeom prst="rect">
            <a:avLst/>
          </a:prstGeom>
        </p:spPr>
      </p:pic>
    </p:spTree>
    <p:extLst>
      <p:ext uri="{BB962C8B-B14F-4D97-AF65-F5344CB8AC3E}">
        <p14:creationId xmlns:p14="http://schemas.microsoft.com/office/powerpoint/2010/main" val="305680362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SQS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92</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85524"/>
            <a:ext cx="10694614" cy="5470826"/>
          </a:xfrm>
        </p:spPr>
        <p:txBody>
          <a:bodyPr>
            <a:normAutofit fontScale="92500" lnSpcReduction="20000"/>
          </a:bodyPr>
          <a:lstStyle/>
          <a:p>
            <a:pPr marL="285750" indent="-285750">
              <a:buFont typeface="Wingdings" panose="05000000000000000000" pitchFamily="2" charset="2"/>
              <a:buChar char="q"/>
            </a:pPr>
            <a:r>
              <a:rPr lang="en-US" sz="1500" dirty="0"/>
              <a:t>Create Queue -&gt; Standard, </a:t>
            </a:r>
          </a:p>
          <a:p>
            <a:pPr marL="285750" indent="-285750">
              <a:buFont typeface="Wingdings" panose="05000000000000000000" pitchFamily="2" charset="2"/>
              <a:buChar char="q"/>
            </a:pPr>
            <a:r>
              <a:rPr lang="en-US" sz="1500" dirty="0"/>
              <a:t>On Configuration section, click on info to read about details of each configuration setting</a:t>
            </a:r>
          </a:p>
          <a:p>
            <a:pPr marL="285750" indent="-285750">
              <a:buFont typeface="Wingdings" panose="05000000000000000000" pitchFamily="2" charset="2"/>
              <a:buChar char="q"/>
            </a:pPr>
            <a:r>
              <a:rPr lang="en-US" sz="1500" dirty="0"/>
              <a:t>If consumer can’t process message in visibility time out, there is API , ChangeMessageVisibility, to get more time</a:t>
            </a:r>
          </a:p>
          <a:p>
            <a:pPr marL="285750" indent="-285750">
              <a:buFont typeface="Wingdings" panose="05000000000000000000" pitchFamily="2" charset="2"/>
              <a:buChar char="q"/>
            </a:pPr>
            <a:r>
              <a:rPr lang="en-US" sz="1500" dirty="0"/>
              <a:t>See carefully details about Encryption and Access Policy</a:t>
            </a:r>
          </a:p>
          <a:p>
            <a:pPr marL="285750" indent="-285750">
              <a:buFont typeface="Wingdings" panose="05000000000000000000" pitchFamily="2" charset="2"/>
              <a:buChar char="q"/>
            </a:pPr>
            <a:r>
              <a:rPr lang="en-US" sz="1500" dirty="0"/>
              <a:t>Click on Send and Receive Messages button (keep all other settings as default)</a:t>
            </a:r>
          </a:p>
          <a:p>
            <a:pPr marL="285750" indent="-285750">
              <a:buFont typeface="Wingdings" panose="05000000000000000000" pitchFamily="2" charset="2"/>
              <a:buChar char="q"/>
            </a:pPr>
            <a:r>
              <a:rPr lang="en-US" sz="1500" dirty="0"/>
              <a:t>Write some hello message and click Send message. Send few more messages</a:t>
            </a:r>
          </a:p>
          <a:p>
            <a:pPr marL="285750" indent="-285750">
              <a:buFont typeface="Wingdings" panose="05000000000000000000" pitchFamily="2" charset="2"/>
              <a:buChar char="q"/>
            </a:pPr>
            <a:r>
              <a:rPr lang="en-US" sz="1500" dirty="0"/>
              <a:t>Under Receive Message section, the Message available will be updated (might take time). The receive message section is like Queue and deletion simulates that message has been processed. If not deleted, the message should go back to queue in 30 seconds, which will be indicated by ‘</a:t>
            </a:r>
            <a:r>
              <a:rPr lang="en-US" sz="1700" i="0" dirty="0">
                <a:solidFill>
                  <a:srgbClr val="16191F"/>
                </a:solidFill>
                <a:effectLst/>
                <a:latin typeface="Amazon Ember"/>
              </a:rPr>
              <a:t>Receive count</a:t>
            </a:r>
            <a:r>
              <a:rPr lang="en-US" sz="1500" dirty="0"/>
              <a:t>’ column in Received message section.</a:t>
            </a:r>
          </a:p>
          <a:p>
            <a:pPr marL="285750" indent="-285750">
              <a:buFont typeface="Wingdings" panose="05000000000000000000" pitchFamily="2" charset="2"/>
              <a:buChar char="q"/>
            </a:pPr>
            <a:r>
              <a:rPr lang="en-US" sz="1500" dirty="0"/>
              <a:t>Poll Messages will show the messages, Click on message to see body</a:t>
            </a:r>
          </a:p>
          <a:p>
            <a:pPr marL="285750" indent="-285750">
              <a:buFont typeface="Wingdings" panose="05000000000000000000" pitchFamily="2" charset="2"/>
              <a:buChar char="q"/>
            </a:pPr>
            <a:r>
              <a:rPr lang="en-US" sz="1500" dirty="0"/>
              <a:t>Once seen delete the messages, to simulate deletion</a:t>
            </a:r>
          </a:p>
          <a:p>
            <a:pPr marL="285750" indent="-285750">
              <a:buFont typeface="Wingdings" panose="05000000000000000000" pitchFamily="2" charset="2"/>
              <a:buChar char="q"/>
            </a:pPr>
            <a:r>
              <a:rPr lang="en-US" sz="1500" dirty="0"/>
              <a:t>Now send one more message and just click on Poll for Messages. Don’t delete and after 30 second click again poll for messages. The Receive count will increase. This is because the message is not process in visibility timeout settings (30 s) and it reappear.</a:t>
            </a:r>
          </a:p>
          <a:p>
            <a:pPr marL="285750" indent="-285750">
              <a:buFont typeface="Wingdings" panose="05000000000000000000" pitchFamily="2" charset="2"/>
              <a:buChar char="q"/>
            </a:pPr>
            <a:r>
              <a:rPr lang="en-US" sz="1500" dirty="0"/>
              <a:t>Deleting message from queue, indicates SQS that message has been successfully processed</a:t>
            </a:r>
          </a:p>
          <a:p>
            <a:pPr marL="285750" indent="-285750">
              <a:buFont typeface="Wingdings" panose="05000000000000000000" pitchFamily="2" charset="2"/>
              <a:buChar char="q"/>
            </a:pPr>
            <a:r>
              <a:rPr lang="en-US" sz="1500" dirty="0"/>
              <a:t>Back on Queue menu , there is Purge operations, which will delete all messages from queue</a:t>
            </a:r>
          </a:p>
          <a:p>
            <a:pPr marL="285750" indent="-285750">
              <a:buFont typeface="Wingdings" panose="05000000000000000000" pitchFamily="2" charset="2"/>
              <a:buChar char="q"/>
            </a:pPr>
            <a:r>
              <a:rPr lang="en-US" sz="1500" dirty="0"/>
              <a:t>There are other tabs, like lambda triggers and monitoring and others</a:t>
            </a:r>
          </a:p>
          <a:p>
            <a:pPr marL="285750" indent="-285750">
              <a:buFont typeface="Wingdings" panose="05000000000000000000" pitchFamily="2" charset="2"/>
              <a:buChar char="q"/>
            </a:pPr>
            <a:r>
              <a:rPr lang="en-US" sz="1500" dirty="0"/>
              <a:t>Don’t delete Queue , will be useful in SNS section</a:t>
            </a:r>
          </a:p>
          <a:p>
            <a:pPr marL="285750" indent="-285750">
              <a:buFont typeface="Wingdings" panose="05000000000000000000" pitchFamily="2" charset="2"/>
              <a:buChar char="q"/>
            </a:pPr>
            <a:r>
              <a:rPr lang="en-US" sz="1500" dirty="0"/>
              <a:t>There will be SDK available, to send and poll messages from SQS</a:t>
            </a:r>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478768717"/>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Simple notification service - SNS</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93</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85524"/>
            <a:ext cx="10694614" cy="2358190"/>
          </a:xfrm>
        </p:spPr>
        <p:txBody>
          <a:bodyPr>
            <a:normAutofit/>
          </a:bodyPr>
          <a:lstStyle/>
          <a:p>
            <a:pPr marL="285750" indent="-285750">
              <a:buFont typeface="Wingdings" panose="05000000000000000000" pitchFamily="2" charset="2"/>
              <a:buChar char="q"/>
            </a:pPr>
            <a:r>
              <a:rPr lang="en-US" sz="1800" dirty="0"/>
              <a:t>What is a single message need to be delivered to multiple consumer at same time</a:t>
            </a:r>
          </a:p>
          <a:p>
            <a:pPr marL="285750" indent="-285750">
              <a:buFont typeface="Wingdings" panose="05000000000000000000" pitchFamily="2" charset="2"/>
              <a:buChar char="q"/>
            </a:pPr>
            <a:r>
              <a:rPr lang="en-US" sz="1800" dirty="0"/>
              <a:t>Say you made purchase on ecom site and now this need to be notified to store owner, billing dept and courier service</a:t>
            </a:r>
          </a:p>
          <a:p>
            <a:pPr marL="285750" indent="-285750">
              <a:buFont typeface="Wingdings" panose="05000000000000000000" pitchFamily="2" charset="2"/>
              <a:buChar char="q"/>
            </a:pPr>
            <a:r>
              <a:rPr lang="en-US" sz="1800" dirty="0"/>
              <a:t>There can be one service (topic) , to which consumers can be subscribed</a:t>
            </a:r>
          </a:p>
          <a:p>
            <a:pPr marL="285750" indent="-285750">
              <a:buFont typeface="Wingdings" panose="05000000000000000000" pitchFamily="2" charset="2"/>
              <a:buChar char="q"/>
            </a:pPr>
            <a:r>
              <a:rPr lang="en-US" sz="1800" dirty="0"/>
              <a:t>Once message is published to that topic, all consumers will be notified with same message</a:t>
            </a:r>
          </a:p>
          <a:p>
            <a:pPr marL="285750" indent="-285750">
              <a:buFont typeface="Wingdings" panose="05000000000000000000" pitchFamily="2" charset="2"/>
              <a:buChar char="q"/>
            </a:pPr>
            <a:r>
              <a:rPr lang="en-US" sz="1800" dirty="0"/>
              <a:t>SNS works in same fashion</a:t>
            </a:r>
          </a:p>
          <a:p>
            <a:endParaRPr lang="en-US" sz="1600" dirty="0"/>
          </a:p>
          <a:p>
            <a:pPr marL="285750" indent="-285750">
              <a:buFont typeface="Wingdings" panose="05000000000000000000" pitchFamily="2" charset="2"/>
              <a:buChar char="q"/>
            </a:pPr>
            <a:endParaRPr lang="en-US" sz="1600" dirty="0"/>
          </a:p>
          <a:p>
            <a:endParaRPr lang="en-US" sz="1600" dirty="0"/>
          </a:p>
        </p:txBody>
      </p:sp>
      <p:pic>
        <p:nvPicPr>
          <p:cNvPr id="5" name="Picture 4" descr="A picture containing text, screenshot, diagram, font&#10;&#10;Description automatically generated">
            <a:extLst>
              <a:ext uri="{FF2B5EF4-FFF2-40B4-BE49-F238E27FC236}">
                <a16:creationId xmlns:a16="http://schemas.microsoft.com/office/drawing/2014/main" id="{69FC54D8-6755-06CD-5CA9-287AC63E0F38}"/>
              </a:ext>
            </a:extLst>
          </p:cNvPr>
          <p:cNvPicPr>
            <a:picLocks noChangeAspect="1"/>
          </p:cNvPicPr>
          <p:nvPr/>
        </p:nvPicPr>
        <p:blipFill>
          <a:blip r:embed="rId2"/>
          <a:stretch>
            <a:fillRect/>
          </a:stretch>
        </p:blipFill>
        <p:spPr>
          <a:xfrm>
            <a:off x="3000848" y="3429000"/>
            <a:ext cx="5439534" cy="3105583"/>
          </a:xfrm>
          <a:prstGeom prst="rect">
            <a:avLst/>
          </a:prstGeom>
        </p:spPr>
      </p:pic>
    </p:spTree>
    <p:extLst>
      <p:ext uri="{BB962C8B-B14F-4D97-AF65-F5344CB8AC3E}">
        <p14:creationId xmlns:p14="http://schemas.microsoft.com/office/powerpoint/2010/main" val="3405563394"/>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SNS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94</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85523"/>
            <a:ext cx="10694614" cy="4870383"/>
          </a:xfrm>
        </p:spPr>
        <p:txBody>
          <a:bodyPr>
            <a:normAutofit/>
          </a:bodyPr>
          <a:lstStyle/>
          <a:p>
            <a:pPr marL="285750" indent="-285750">
              <a:buFont typeface="Wingdings" panose="05000000000000000000" pitchFamily="2" charset="2"/>
              <a:buChar char="q"/>
            </a:pPr>
            <a:r>
              <a:rPr lang="en-US" sz="1800" dirty="0"/>
              <a:t>Create topic -&gt; Standard , leave other fields default (but visit all tabs)</a:t>
            </a:r>
          </a:p>
          <a:p>
            <a:pPr marL="285750" indent="-285750">
              <a:buFont typeface="Wingdings" panose="05000000000000000000" pitchFamily="2" charset="2"/>
              <a:buChar char="q"/>
            </a:pPr>
            <a:r>
              <a:rPr lang="en-US" sz="1800" dirty="0"/>
              <a:t>Now on AWS , after topic creation, Create Subscription , protocol as Email, Endpoint as &lt;user&gt;@email</a:t>
            </a:r>
          </a:p>
          <a:p>
            <a:pPr marL="285750" indent="-285750">
              <a:buFont typeface="Wingdings" panose="05000000000000000000" pitchFamily="2" charset="2"/>
              <a:buChar char="q"/>
            </a:pPr>
            <a:r>
              <a:rPr lang="en-US" sz="1800" dirty="0"/>
              <a:t>For the email subscription, click that item (on left menu subscription) and request confirmation</a:t>
            </a:r>
          </a:p>
          <a:p>
            <a:pPr marL="285750" indent="-285750">
              <a:buFont typeface="Wingdings" panose="05000000000000000000" pitchFamily="2" charset="2"/>
              <a:buChar char="q"/>
            </a:pPr>
            <a:r>
              <a:rPr lang="en-US" sz="1800" dirty="0"/>
              <a:t>A confirmation mail will be sent to your email account , click confirm subscription</a:t>
            </a:r>
          </a:p>
          <a:p>
            <a:pPr marL="285750" indent="-285750">
              <a:buFont typeface="Wingdings" panose="05000000000000000000" pitchFamily="2" charset="2"/>
              <a:buChar char="q"/>
            </a:pPr>
            <a:r>
              <a:rPr lang="en-US" sz="1800" dirty="0"/>
              <a:t>Also create a subscription for the queue created earlier</a:t>
            </a:r>
          </a:p>
          <a:p>
            <a:pPr marL="285750" indent="-285750">
              <a:buFont typeface="Wingdings" panose="05000000000000000000" pitchFamily="2" charset="2"/>
              <a:buChar char="q"/>
            </a:pPr>
            <a:r>
              <a:rPr lang="en-US" sz="1800" dirty="0"/>
              <a:t>Ensure on Queue, the SNS subscription is listed (sometime messages are not received, so copy </a:t>
            </a:r>
            <a:r>
              <a:rPr lang="en-US" sz="1800" dirty="0" err="1"/>
              <a:t>arn</a:t>
            </a:r>
            <a:r>
              <a:rPr lang="en-US" sz="1800" dirty="0"/>
              <a:t> of topic and recreate the subscription on Queue)</a:t>
            </a:r>
          </a:p>
          <a:p>
            <a:pPr marL="285750" indent="-285750">
              <a:buFont typeface="Wingdings" panose="05000000000000000000" pitchFamily="2" charset="2"/>
              <a:buChar char="q"/>
            </a:pPr>
            <a:r>
              <a:rPr lang="en-US" sz="1800" dirty="0"/>
              <a:t>On Left Menu , select Topics, select topic created, Publish Message</a:t>
            </a:r>
          </a:p>
          <a:p>
            <a:pPr marL="285750" indent="-285750">
              <a:buFont typeface="Wingdings" panose="05000000000000000000" pitchFamily="2" charset="2"/>
              <a:buChar char="q"/>
            </a:pPr>
            <a:r>
              <a:rPr lang="en-US" sz="1800" dirty="0"/>
              <a:t>Message will be available on inbox and also on SQS</a:t>
            </a:r>
          </a:p>
          <a:p>
            <a:pPr marL="285750" indent="-285750">
              <a:buFont typeface="Wingdings" panose="05000000000000000000" pitchFamily="2" charset="2"/>
              <a:buChar char="q"/>
            </a:pPr>
            <a:r>
              <a:rPr lang="en-US" sz="1800" dirty="0"/>
              <a:t>Delete the SNS and SQS created</a:t>
            </a:r>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3422824300"/>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Kinesis overview</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95</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85523"/>
            <a:ext cx="10694614" cy="2673465"/>
          </a:xfrm>
        </p:spPr>
        <p:txBody>
          <a:bodyPr>
            <a:normAutofit fontScale="92500" lnSpcReduction="10000"/>
          </a:bodyPr>
          <a:lstStyle/>
          <a:p>
            <a:pPr marL="285750" indent="-285750">
              <a:buFont typeface="Wingdings" panose="05000000000000000000" pitchFamily="2" charset="2"/>
              <a:buChar char="q"/>
            </a:pPr>
            <a:r>
              <a:rPr lang="en-US" sz="1800" dirty="0"/>
              <a:t>Makes easy to collect, process and analyze streaming data in real time, like logs, IoT data. Data should come fast.</a:t>
            </a:r>
          </a:p>
          <a:p>
            <a:pPr marL="285750" indent="-285750">
              <a:buFont typeface="Wingdings" panose="05000000000000000000" pitchFamily="2" charset="2"/>
              <a:buChar char="q"/>
            </a:pPr>
            <a:r>
              <a:rPr lang="en-US" sz="1800" dirty="0"/>
              <a:t>4 flavors – </a:t>
            </a:r>
          </a:p>
          <a:p>
            <a:pPr marL="285750" indent="-285750">
              <a:buFont typeface="Wingdings" panose="05000000000000000000" pitchFamily="2" charset="2"/>
              <a:buChar char="q"/>
            </a:pPr>
            <a:r>
              <a:rPr lang="en-US" sz="1800" dirty="0"/>
              <a:t>Kinesis Data Stream – capture, process and store data streams</a:t>
            </a:r>
          </a:p>
          <a:p>
            <a:pPr marL="285750" indent="-285750">
              <a:buFont typeface="Wingdings" panose="05000000000000000000" pitchFamily="2" charset="2"/>
              <a:buChar char="q"/>
            </a:pPr>
            <a:r>
              <a:rPr lang="en-US" sz="1800" dirty="0"/>
              <a:t>Kinesis Data Firehose – load data streams to another AWS data stored (Redshift, S3, Opensearch, </a:t>
            </a:r>
            <a:r>
              <a:rPr lang="en-US" sz="1800" dirty="0" err="1"/>
              <a:t>splunk</a:t>
            </a:r>
            <a:r>
              <a:rPr lang="en-US" sz="1800" dirty="0"/>
              <a:t>, mongodb)</a:t>
            </a:r>
          </a:p>
          <a:p>
            <a:pPr marL="285750" indent="-285750">
              <a:buFont typeface="Wingdings" panose="05000000000000000000" pitchFamily="2" charset="2"/>
              <a:buChar char="q"/>
            </a:pPr>
            <a:r>
              <a:rPr lang="en-US" sz="1800" dirty="0"/>
              <a:t>Kinesis Data Analytics – analyze data streams with SQL or Apache Flink</a:t>
            </a:r>
          </a:p>
          <a:p>
            <a:pPr marL="285750" indent="-285750">
              <a:buFont typeface="Wingdings" panose="05000000000000000000" pitchFamily="2" charset="2"/>
              <a:buChar char="q"/>
            </a:pPr>
            <a:r>
              <a:rPr lang="en-US" sz="1800" dirty="0"/>
              <a:t>Kinesis Video Stream – capture process and store video streams</a:t>
            </a:r>
          </a:p>
          <a:p>
            <a:pPr marL="285750" indent="-285750">
              <a:buFont typeface="Wingdings" panose="05000000000000000000" pitchFamily="2" charset="2"/>
              <a:buChar char="q"/>
            </a:pPr>
            <a:endParaRPr lang="en-US" sz="1800" dirty="0"/>
          </a:p>
          <a:p>
            <a:endParaRPr lang="en-US" sz="1600" dirty="0"/>
          </a:p>
          <a:p>
            <a:pPr marL="285750" indent="-285750">
              <a:buFont typeface="Wingdings" panose="05000000000000000000" pitchFamily="2" charset="2"/>
              <a:buChar char="q"/>
            </a:pPr>
            <a:endParaRPr lang="en-US" sz="1600" dirty="0"/>
          </a:p>
          <a:p>
            <a:endParaRPr lang="en-US" sz="1600" dirty="0"/>
          </a:p>
        </p:txBody>
      </p:sp>
      <p:pic>
        <p:nvPicPr>
          <p:cNvPr id="5" name="Picture 4">
            <a:extLst>
              <a:ext uri="{FF2B5EF4-FFF2-40B4-BE49-F238E27FC236}">
                <a16:creationId xmlns:a16="http://schemas.microsoft.com/office/drawing/2014/main" id="{8577657B-D686-CB23-28FD-1850D180CF43}"/>
              </a:ext>
            </a:extLst>
          </p:cNvPr>
          <p:cNvPicPr>
            <a:picLocks noChangeAspect="1"/>
          </p:cNvPicPr>
          <p:nvPr/>
        </p:nvPicPr>
        <p:blipFill>
          <a:blip r:embed="rId2"/>
          <a:stretch>
            <a:fillRect/>
          </a:stretch>
        </p:blipFill>
        <p:spPr>
          <a:xfrm>
            <a:off x="2258398" y="3786319"/>
            <a:ext cx="5989839" cy="967824"/>
          </a:xfrm>
          <a:prstGeom prst="rect">
            <a:avLst/>
          </a:prstGeom>
        </p:spPr>
      </p:pic>
    </p:spTree>
    <p:extLst>
      <p:ext uri="{BB962C8B-B14F-4D97-AF65-F5344CB8AC3E}">
        <p14:creationId xmlns:p14="http://schemas.microsoft.com/office/powerpoint/2010/main" val="239998488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506678" y="2148840"/>
            <a:ext cx="4664242" cy="1715531"/>
          </a:xfrm>
        </p:spPr>
        <p:txBody>
          <a:bodyPr/>
          <a:lstStyle/>
          <a:p>
            <a:r>
              <a:rPr lang="en-US" dirty="0"/>
              <a:t>Other services</a:t>
            </a:r>
          </a:p>
        </p:txBody>
      </p:sp>
    </p:spTree>
    <p:extLst>
      <p:ext uri="{BB962C8B-B14F-4D97-AF65-F5344CB8AC3E}">
        <p14:creationId xmlns:p14="http://schemas.microsoft.com/office/powerpoint/2010/main" val="342409316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CloudWatch</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97</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85523"/>
            <a:ext cx="10694614" cy="4870383"/>
          </a:xfrm>
        </p:spPr>
        <p:txBody>
          <a:bodyPr>
            <a:normAutofit/>
          </a:bodyPr>
          <a:lstStyle/>
          <a:p>
            <a:pPr marL="285750" indent="-285750">
              <a:buFont typeface="Wingdings" panose="05000000000000000000" pitchFamily="2" charset="2"/>
              <a:buChar char="q"/>
            </a:pPr>
            <a:r>
              <a:rPr lang="en-US" sz="1800" dirty="0"/>
              <a:t>CloudWatch provides metrics for lot of services</a:t>
            </a:r>
          </a:p>
          <a:p>
            <a:pPr marL="285750" indent="-285750">
              <a:buFont typeface="Wingdings" panose="05000000000000000000" pitchFamily="2" charset="2"/>
              <a:buChar char="q"/>
            </a:pPr>
            <a:r>
              <a:rPr lang="en-US" sz="1800" dirty="0"/>
              <a:t>Like for EC2 , it will provide CPUUtilization, network metrics etc.</a:t>
            </a:r>
          </a:p>
          <a:p>
            <a:pPr marL="285750" indent="-285750">
              <a:buFont typeface="Wingdings" panose="05000000000000000000" pitchFamily="2" charset="2"/>
              <a:buChar char="q"/>
            </a:pPr>
            <a:r>
              <a:rPr lang="en-US" sz="1800" dirty="0"/>
              <a:t>For Disks, it will provide disk read/writes etc.</a:t>
            </a:r>
          </a:p>
          <a:p>
            <a:pPr marL="285750" indent="-285750">
              <a:buFont typeface="Wingdings" panose="05000000000000000000" pitchFamily="2" charset="2"/>
              <a:buChar char="q"/>
            </a:pPr>
            <a:r>
              <a:rPr lang="en-US" sz="1800" dirty="0"/>
              <a:t>For S3, no of objects , requests etc.,</a:t>
            </a:r>
          </a:p>
          <a:p>
            <a:pPr marL="285750" indent="-285750">
              <a:buFont typeface="Wingdings" panose="05000000000000000000" pitchFamily="2" charset="2"/>
              <a:buChar char="q"/>
            </a:pPr>
            <a:r>
              <a:rPr lang="en-US" sz="1800" dirty="0"/>
              <a:t>Based on metrics Alarms can also be created to trigger some actions</a:t>
            </a:r>
          </a:p>
          <a:p>
            <a:pPr marL="285750" indent="-285750">
              <a:buFont typeface="Wingdings" panose="05000000000000000000" pitchFamily="2" charset="2"/>
              <a:buChar char="q"/>
            </a:pPr>
            <a:r>
              <a:rPr lang="en-US" sz="1800" dirty="0"/>
              <a:t>Like say when a CPUUtilization is exceeding 80%, do trigger a mail</a:t>
            </a:r>
          </a:p>
          <a:p>
            <a:pPr marL="285750" indent="-285750">
              <a:buFont typeface="Wingdings" panose="05000000000000000000" pitchFamily="2" charset="2"/>
              <a:buChar char="q"/>
            </a:pPr>
            <a:r>
              <a:rPr lang="en-US" sz="1800" dirty="0"/>
              <a:t>Billing metrics is only available in us-east-1 region</a:t>
            </a:r>
          </a:p>
          <a:p>
            <a:pPr marL="285750" indent="-285750">
              <a:buFont typeface="Wingdings" panose="05000000000000000000" pitchFamily="2" charset="2"/>
              <a:buChar char="q"/>
            </a:pPr>
            <a:r>
              <a:rPr lang="en-US" sz="1800" dirty="0"/>
              <a:t>CloudWatch logs are also available for almost all services</a:t>
            </a:r>
          </a:p>
          <a:p>
            <a:pPr marL="285750" indent="-285750">
              <a:buFont typeface="Wingdings" panose="05000000000000000000" pitchFamily="2" charset="2"/>
              <a:buChar char="q"/>
            </a:pPr>
            <a:endParaRPr lang="en-US" sz="1800" dirty="0"/>
          </a:p>
          <a:p>
            <a:endParaRPr lang="en-US" sz="1600"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381778354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CloudWatch – Hands on</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98</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85523"/>
            <a:ext cx="10694614" cy="5470827"/>
          </a:xfrm>
        </p:spPr>
        <p:txBody>
          <a:bodyPr>
            <a:normAutofit/>
          </a:bodyPr>
          <a:lstStyle/>
          <a:p>
            <a:pPr marL="285750" indent="-285750">
              <a:buFont typeface="Wingdings" panose="05000000000000000000" pitchFamily="2" charset="2"/>
              <a:buChar char="q"/>
            </a:pPr>
            <a:r>
              <a:rPr lang="en-US" dirty="0"/>
              <a:t>Create a EC2 instance (for its metrics to appear)</a:t>
            </a:r>
          </a:p>
          <a:p>
            <a:pPr marL="285750" indent="-285750">
              <a:buFont typeface="Wingdings" panose="05000000000000000000" pitchFamily="2" charset="2"/>
              <a:buChar char="q"/>
            </a:pPr>
            <a:r>
              <a:rPr lang="en-US" dirty="0"/>
              <a:t>Meanwhile CloudWatch – Metrics – All Metrics will show metrics available for all AWS Services</a:t>
            </a:r>
          </a:p>
          <a:p>
            <a:pPr marL="285750" indent="-285750">
              <a:buFont typeface="Wingdings" panose="05000000000000000000" pitchFamily="2" charset="2"/>
              <a:buChar char="q"/>
            </a:pPr>
            <a:r>
              <a:rPr lang="en-US" dirty="0"/>
              <a:t>Can see all EC2 metrics available</a:t>
            </a:r>
          </a:p>
          <a:p>
            <a:pPr marL="285750" indent="-285750">
              <a:buFont typeface="Wingdings" panose="05000000000000000000" pitchFamily="2" charset="2"/>
              <a:buChar char="q"/>
            </a:pPr>
            <a:r>
              <a:rPr lang="en-US" dirty="0"/>
              <a:t>Left Menu -&gt; Create Alarm -&gt; Select Metrics -&gt; EC2 -&gt; Per Instance Metrics -&gt; Search with instanceId -&gt; CPUUtilization &gt; (Average for 5 min ) 80%</a:t>
            </a:r>
          </a:p>
          <a:p>
            <a:pPr marL="285750" indent="-285750">
              <a:buFont typeface="Wingdings" panose="05000000000000000000" pitchFamily="2" charset="2"/>
              <a:buChar char="q"/>
            </a:pPr>
            <a:r>
              <a:rPr lang="en-US" dirty="0"/>
              <a:t>In Additional configuration, put 3 as datapoints (each data point is at 5 min, so when CPU is 80% for 15 min , this alarm will trigger)</a:t>
            </a:r>
          </a:p>
          <a:p>
            <a:pPr marL="285750" indent="-285750">
              <a:buFont typeface="Wingdings" panose="05000000000000000000" pitchFamily="2" charset="2"/>
              <a:buChar char="q"/>
            </a:pPr>
            <a:r>
              <a:rPr lang="en-US" dirty="0"/>
              <a:t>On next button click , select EC2 action and with In alarm, select Terminate the instance (The Notification details are filled by default and need to be removed). Create Alarm</a:t>
            </a:r>
          </a:p>
          <a:p>
            <a:pPr marL="285750" indent="-285750">
              <a:buFont typeface="Wingdings" panose="05000000000000000000" pitchFamily="2" charset="2"/>
              <a:buChar char="q"/>
            </a:pPr>
            <a:r>
              <a:rPr lang="en-US" dirty="0"/>
              <a:t>The alarm will be in state Insufficient data or Ok. We need to do something on EC2 to put CPU utilization above 80% or simulate the scenario to trigger alarm to set alarm state. Let’s simulate</a:t>
            </a:r>
          </a:p>
          <a:p>
            <a:pPr marL="285750" indent="-285750">
              <a:buFont typeface="Wingdings" panose="05000000000000000000" pitchFamily="2" charset="2"/>
              <a:buChar char="q"/>
            </a:pPr>
            <a:r>
              <a:rPr lang="en-US" dirty="0"/>
              <a:t>Google for  - aws cloudwatch set alarm state and open cloud shell , refer doc to run command as – </a:t>
            </a:r>
          </a:p>
          <a:p>
            <a:r>
              <a:rPr lang="en-US" dirty="0">
                <a:solidFill>
                  <a:srgbClr val="00B050"/>
                </a:solidFill>
              </a:rPr>
              <a:t>    </a:t>
            </a:r>
            <a:r>
              <a:rPr lang="en-US" dirty="0">
                <a:solidFill>
                  <a:srgbClr val="7030A0"/>
                </a:solidFill>
              </a:rPr>
              <a:t>aws cloudwatch set-alarm-state --alarm-name </a:t>
            </a:r>
            <a:r>
              <a:rPr lang="en-US" b="0" i="0" dirty="0">
                <a:solidFill>
                  <a:srgbClr val="7030A0"/>
                </a:solidFill>
                <a:effectLst/>
                <a:latin typeface="Amazon Ember"/>
              </a:rPr>
              <a:t>&lt;</a:t>
            </a:r>
            <a:r>
              <a:rPr lang="en-US" b="0" i="0" dirty="0" err="1">
                <a:solidFill>
                  <a:srgbClr val="7030A0"/>
                </a:solidFill>
                <a:effectLst/>
                <a:latin typeface="Amazon Ember"/>
              </a:rPr>
              <a:t>alarm_name</a:t>
            </a:r>
            <a:r>
              <a:rPr lang="en-US" b="0" i="0" dirty="0">
                <a:solidFill>
                  <a:srgbClr val="7030A0"/>
                </a:solidFill>
                <a:effectLst/>
                <a:latin typeface="Amazon Ember"/>
              </a:rPr>
              <a:t>&gt; --state-value ALARM --state-reason “Simulating alarm”</a:t>
            </a:r>
            <a:endParaRPr lang="en-US" dirty="0">
              <a:solidFill>
                <a:srgbClr val="7030A0"/>
              </a:solidFill>
            </a:endParaRPr>
          </a:p>
          <a:p>
            <a:pPr marL="285750" indent="-285750">
              <a:buFont typeface="Wingdings" panose="05000000000000000000" pitchFamily="2" charset="2"/>
              <a:buChar char="q"/>
            </a:pPr>
            <a:r>
              <a:rPr lang="en-US" dirty="0"/>
              <a:t>Now the alarm will be in ‘</a:t>
            </a:r>
            <a:r>
              <a:rPr lang="en-US" b="0" i="0" dirty="0">
                <a:solidFill>
                  <a:srgbClr val="D13212"/>
                </a:solidFill>
                <a:effectLst/>
                <a:latin typeface="Amazon Ember"/>
              </a:rPr>
              <a:t>In alarm’ </a:t>
            </a:r>
            <a:r>
              <a:rPr lang="en-US" dirty="0"/>
              <a:t>state which will terminate your EC2 instance</a:t>
            </a:r>
          </a:p>
          <a:p>
            <a:pPr marL="285750" indent="-285750">
              <a:buFont typeface="Wingdings" panose="05000000000000000000" pitchFamily="2" charset="2"/>
              <a:buChar char="q"/>
            </a:pPr>
            <a:r>
              <a:rPr lang="en-US" dirty="0">
                <a:solidFill>
                  <a:srgbClr val="FF0000"/>
                </a:solidFill>
              </a:rPr>
              <a:t>Delete the alarm</a:t>
            </a:r>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2143138062"/>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658594" y="140528"/>
            <a:ext cx="8148521" cy="517664"/>
          </a:xfrm>
        </p:spPr>
        <p:txBody>
          <a:bodyPr>
            <a:normAutofit/>
          </a:bodyPr>
          <a:lstStyle/>
          <a:p>
            <a:r>
              <a:rPr lang="en-US" sz="2400" dirty="0"/>
              <a:t>Amazon Eventbridge</a:t>
            </a:r>
          </a:p>
        </p:txBody>
      </p:sp>
      <p:sp>
        <p:nvSpPr>
          <p:cNvPr id="4" name="Date Placeholder 3">
            <a:extLst>
              <a:ext uri="{FF2B5EF4-FFF2-40B4-BE49-F238E27FC236}">
                <a16:creationId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2023</a:t>
            </a: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99</a:t>
            </a:fld>
            <a:endParaRPr lang="en-US" dirty="0"/>
          </a:p>
        </p:txBody>
      </p:sp>
      <p:sp>
        <p:nvSpPr>
          <p:cNvPr id="8" name="Text Placeholder 2">
            <a:extLst>
              <a:ext uri="{FF2B5EF4-FFF2-40B4-BE49-F238E27FC236}">
                <a16:creationId xmlns:a16="http://schemas.microsoft.com/office/drawing/2014/main" id="{B7C1041C-D6CD-26F1-7428-7F13259D7403}"/>
              </a:ext>
            </a:extLst>
          </p:cNvPr>
          <p:cNvSpPr>
            <a:spLocks noGrp="1"/>
          </p:cNvSpPr>
          <p:nvPr>
            <p:ph type="body" idx="1"/>
          </p:nvPr>
        </p:nvSpPr>
        <p:spPr>
          <a:xfrm>
            <a:off x="566944" y="885523"/>
            <a:ext cx="10694614" cy="5470827"/>
          </a:xfrm>
        </p:spPr>
        <p:txBody>
          <a:bodyPr>
            <a:normAutofit/>
          </a:bodyPr>
          <a:lstStyle/>
          <a:p>
            <a:pPr marL="285750" indent="-285750">
              <a:buFont typeface="Wingdings" panose="05000000000000000000" pitchFamily="2" charset="2"/>
              <a:buChar char="q"/>
            </a:pPr>
            <a:r>
              <a:rPr lang="en-US" dirty="0"/>
              <a:t>Either scheduling something to happen or taking some action on something (on some event)</a:t>
            </a:r>
          </a:p>
          <a:p>
            <a:pPr marL="285750" indent="-285750">
              <a:buFont typeface="Wingdings" panose="05000000000000000000" pitchFamily="2" charset="2"/>
              <a:buChar char="q"/>
            </a:pPr>
            <a:r>
              <a:rPr lang="en-US" dirty="0"/>
              <a:t>Can schedule cronjob like every day, to trigger a Lambda function which backups database, so it will generate event every day to execute lambda function</a:t>
            </a:r>
          </a:p>
          <a:p>
            <a:pPr marL="285750" indent="-285750">
              <a:buFont typeface="Wingdings" panose="05000000000000000000" pitchFamily="2" charset="2"/>
              <a:buChar char="q"/>
            </a:pPr>
            <a:r>
              <a:rPr lang="en-US" dirty="0"/>
              <a:t>Event Pattern – React to service events, like EC2 instance stopping, starting or root user signings or object uploaded to S3</a:t>
            </a:r>
          </a:p>
          <a:p>
            <a:pPr marL="285750" indent="-285750">
              <a:buFont typeface="Wingdings" panose="05000000000000000000" pitchFamily="2" charset="2"/>
              <a:buChar char="q"/>
            </a:pPr>
            <a:r>
              <a:rPr lang="en-US" dirty="0"/>
              <a:t>Can notify other AWS services targets like SNS , SQS, can launch lambda, can start ECS task, can stream to Kinesis data stream and lot others</a:t>
            </a:r>
          </a:p>
          <a:p>
            <a:pPr marL="285750" indent="-285750">
              <a:buFont typeface="Wingdings" panose="05000000000000000000" pitchFamily="2" charset="2"/>
              <a:buChar char="q"/>
            </a:pPr>
            <a:r>
              <a:rPr lang="en-US" dirty="0"/>
              <a:t>Search for EventBridge on AWS console (will target only Rule creation and associated pieces)</a:t>
            </a:r>
          </a:p>
          <a:p>
            <a:pPr marL="285750" indent="-285750">
              <a:buFont typeface="Wingdings" panose="05000000000000000000" pitchFamily="2" charset="2"/>
              <a:buChar char="q"/>
            </a:pPr>
            <a:r>
              <a:rPr lang="en-US" dirty="0">
                <a:highlight>
                  <a:srgbClr val="00FF00"/>
                </a:highlight>
              </a:rPr>
              <a:t>Create Rule -&gt; Default Event bus -&gt; Rule type -&gt; Schedule -&gt; Continue to create rule -&gt; Schedule pattern gives option for either </a:t>
            </a:r>
            <a:r>
              <a:rPr lang="en-US" dirty="0" err="1">
                <a:highlight>
                  <a:srgbClr val="00FF00"/>
                </a:highlight>
              </a:rPr>
              <a:t>cron</a:t>
            </a:r>
            <a:r>
              <a:rPr lang="en-US" dirty="0">
                <a:highlight>
                  <a:srgbClr val="00FF00"/>
                </a:highlight>
              </a:rPr>
              <a:t> job or regular rate -&gt; On next Page you can select AWS  service such as lambda.</a:t>
            </a:r>
          </a:p>
          <a:p>
            <a:pPr marL="285750" indent="-285750">
              <a:buFont typeface="Wingdings" panose="05000000000000000000" pitchFamily="2" charset="2"/>
              <a:buChar char="q"/>
            </a:pPr>
            <a:r>
              <a:rPr lang="en-US" dirty="0">
                <a:highlight>
                  <a:srgbClr val="00FF00"/>
                </a:highlight>
              </a:rPr>
              <a:t>Once rule is setup , the target AWS service will be invoked accordingly</a:t>
            </a:r>
          </a:p>
          <a:p>
            <a:pPr marL="285750" indent="-285750">
              <a:buFont typeface="Wingdings" panose="05000000000000000000" pitchFamily="2" charset="2"/>
              <a:buChar char="q"/>
            </a:pPr>
            <a:r>
              <a:rPr lang="en-US" dirty="0">
                <a:highlight>
                  <a:srgbClr val="00FF00"/>
                </a:highlight>
              </a:rPr>
              <a:t>Create Rule -&gt; Default Event bus -&gt; Rule type -&gt; Schedule -&gt; Continue in Event Bridge </a:t>
            </a:r>
            <a:r>
              <a:rPr lang="en-US" dirty="0" err="1">
                <a:highlight>
                  <a:srgbClr val="00FF00"/>
                </a:highlight>
              </a:rPr>
              <a:t>Scehduler</a:t>
            </a:r>
            <a:r>
              <a:rPr lang="en-US" dirty="0">
                <a:highlight>
                  <a:srgbClr val="00FF00"/>
                </a:highlight>
              </a:rPr>
              <a:t> </a:t>
            </a:r>
          </a:p>
          <a:p>
            <a:pPr marL="285750" indent="-285750">
              <a:buFont typeface="Wingdings" panose="05000000000000000000" pitchFamily="2" charset="2"/>
              <a:buChar char="q"/>
            </a:pPr>
            <a:r>
              <a:rPr lang="en-US" dirty="0">
                <a:highlight>
                  <a:srgbClr val="00FF00"/>
                </a:highlight>
              </a:rPr>
              <a:t>On schedule pattern you have choices for one time or recurring schedule. On recurring you have same </a:t>
            </a:r>
            <a:r>
              <a:rPr lang="en-US" dirty="0" err="1">
                <a:highlight>
                  <a:srgbClr val="00FF00"/>
                </a:highlight>
              </a:rPr>
              <a:t>cron</a:t>
            </a:r>
            <a:r>
              <a:rPr lang="en-US" dirty="0">
                <a:highlight>
                  <a:srgbClr val="00FF00"/>
                </a:highlight>
              </a:rPr>
              <a:t> job and regular rate scheduling options . On next page you can select the target service but on next page you have more options that earlier one to like action after scheduling, retry policy in case say AWS target lambda fails and others</a:t>
            </a:r>
          </a:p>
          <a:p>
            <a:pPr marL="285750" indent="-285750">
              <a:buFont typeface="Wingdings" panose="05000000000000000000" pitchFamily="2" charset="2"/>
              <a:buChar char="q"/>
            </a:pPr>
            <a:r>
              <a:rPr lang="en-US" dirty="0">
                <a:highlight>
                  <a:srgbClr val="FF00FF"/>
                </a:highlight>
              </a:rPr>
              <a:t>Create Rule-&gt; </a:t>
            </a:r>
            <a:r>
              <a:rPr lang="en-US" b="0" i="0" dirty="0">
                <a:solidFill>
                  <a:srgbClr val="16191F"/>
                </a:solidFill>
                <a:effectLst/>
                <a:highlight>
                  <a:srgbClr val="FF00FF"/>
                </a:highlight>
                <a:latin typeface="Amazon Ember"/>
              </a:rPr>
              <a:t>Rule with an event pattern as Rule type . Here Eventbridge rule can be triggered on patterns like shutting down on EC2 instance shutting down or starting or EC2 autoscaling or Cloud watch alarm change and 100 others</a:t>
            </a:r>
            <a:endParaRPr lang="en-US" dirty="0">
              <a:highlight>
                <a:srgbClr val="FF00FF"/>
              </a:highlight>
            </a:endParaRP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sz="1600" dirty="0"/>
          </a:p>
          <a:p>
            <a:endParaRPr lang="en-US" sz="1600" dirty="0"/>
          </a:p>
        </p:txBody>
      </p:sp>
    </p:spTree>
    <p:extLst>
      <p:ext uri="{BB962C8B-B14F-4D97-AF65-F5344CB8AC3E}">
        <p14:creationId xmlns:p14="http://schemas.microsoft.com/office/powerpoint/2010/main" val="3397393469"/>
      </p:ext>
    </p:extLst>
  </p:cSld>
  <p:clrMapOvr>
    <a:masterClrMapping/>
  </p:clrMapOvr>
</p:sld>
</file>

<file path=ppt/theme/theme1.xml><?xml version="1.0" encoding="utf-8"?>
<a:theme xmlns:a="http://schemas.openxmlformats.org/drawingml/2006/main" name="Office Them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Presentation_tm67328976_Win32_LW_SL_v3" id="{B5A5B451-F186-4F05-917D-430247B33515}" vid="{C0610F80-F57F-4E6B-A096-3AEBDD5FC5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CC96B61E-1B64-430F-934F-7D1B900280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D6FE22-81A0-4500-AFD0-342D21BB9A2C}">
  <ds:schemaRefs>
    <ds:schemaRef ds:uri="http://schemas.microsoft.com/sharepoint/v3/contenttype/forms"/>
  </ds:schemaRefs>
</ds:datastoreItem>
</file>

<file path=customXml/itemProps3.xml><?xml version="1.0" encoding="utf-8"?>
<ds:datastoreItem xmlns:ds="http://schemas.openxmlformats.org/officeDocument/2006/customXml" ds:itemID="{29C43685-694E-4579-B109-3C418D49DA6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Ion Boardroom</Template>
  <TotalTime>9340</TotalTime>
  <Words>15389</Words>
  <Application>Microsoft Office PowerPoint</Application>
  <PresentationFormat>Widescreen</PresentationFormat>
  <Paragraphs>1591</Paragraphs>
  <Slides>111</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111</vt:i4>
      </vt:variant>
    </vt:vector>
  </HeadingPairs>
  <TitlesOfParts>
    <vt:vector size="117" baseType="lpstr">
      <vt:lpstr>Amazon Ember</vt:lpstr>
      <vt:lpstr>Arial</vt:lpstr>
      <vt:lpstr>Calibri</vt:lpstr>
      <vt:lpstr>Tenorite</vt:lpstr>
      <vt:lpstr>Wingdings</vt:lpstr>
      <vt:lpstr>Office Theme</vt:lpstr>
      <vt:lpstr>cloud</vt:lpstr>
      <vt:lpstr>AWS Account</vt:lpstr>
      <vt:lpstr>Create few useful things</vt:lpstr>
      <vt:lpstr>Root vs iam (identity access mgmt) user</vt:lpstr>
      <vt:lpstr>AWS CLI</vt:lpstr>
      <vt:lpstr>Cloud computing</vt:lpstr>
      <vt:lpstr>Cloud computing</vt:lpstr>
      <vt:lpstr>Cloud computing</vt:lpstr>
      <vt:lpstr>Cloud computing</vt:lpstr>
      <vt:lpstr>Types of Cloud computing</vt:lpstr>
      <vt:lpstr>AWS Terminologies</vt:lpstr>
      <vt:lpstr>AWS Terminologies</vt:lpstr>
      <vt:lpstr>AWS Console</vt:lpstr>
      <vt:lpstr>EC2</vt:lpstr>
      <vt:lpstr>Amazon Elastic compute cloud – ec2</vt:lpstr>
      <vt:lpstr>EC2 – IP Address notations</vt:lpstr>
      <vt:lpstr>EC2 – Hands on</vt:lpstr>
      <vt:lpstr>EC2 Traffic flow – Architecture</vt:lpstr>
      <vt:lpstr>EC2 – Hands on from scratch</vt:lpstr>
      <vt:lpstr>EC2 – Hands on from scratch</vt:lpstr>
      <vt:lpstr>EC2 – Hands on from scratch</vt:lpstr>
      <vt:lpstr>EC2 – Hands on from scratch</vt:lpstr>
      <vt:lpstr>EC2 – Hands on from scratch</vt:lpstr>
      <vt:lpstr>EC2 Traffic flow – Architecture - REVISIT</vt:lpstr>
      <vt:lpstr>EC2 – Placement groups - no hands on</vt:lpstr>
      <vt:lpstr>Elastic block storage - EBs</vt:lpstr>
      <vt:lpstr>EBS – hands-on</vt:lpstr>
      <vt:lpstr>EBS –Attach vol -  hands-on</vt:lpstr>
      <vt:lpstr>EBS Snapshots</vt:lpstr>
      <vt:lpstr>EBS Snapshots – HANDS on</vt:lpstr>
      <vt:lpstr>AMI – Amazon machine image</vt:lpstr>
      <vt:lpstr>Instance store (no hands-on)</vt:lpstr>
      <vt:lpstr>Scalability</vt:lpstr>
      <vt:lpstr>High availability</vt:lpstr>
      <vt:lpstr>Load balancing</vt:lpstr>
      <vt:lpstr>ALB – Hands on</vt:lpstr>
      <vt:lpstr>Auto scaling group (ASG)</vt:lpstr>
      <vt:lpstr>Steps - Auto scaling group (ASG)</vt:lpstr>
      <vt:lpstr>ASG Hands-on</vt:lpstr>
      <vt:lpstr>Security group vs Network access control list (NACL) – hands on</vt:lpstr>
      <vt:lpstr>Security group vs Network access control list (NACL) – hands on</vt:lpstr>
      <vt:lpstr>PowerPoint Presentation</vt:lpstr>
      <vt:lpstr>IAM</vt:lpstr>
      <vt:lpstr>Identity access management – IAM</vt:lpstr>
      <vt:lpstr>IAM – Hands on</vt:lpstr>
      <vt:lpstr>IAM policies</vt:lpstr>
      <vt:lpstr>IAM Roles</vt:lpstr>
      <vt:lpstr>S3</vt:lpstr>
      <vt:lpstr>Simple storage service – s3</vt:lpstr>
      <vt:lpstr>S3 – hands on</vt:lpstr>
      <vt:lpstr>S3 – Security</vt:lpstr>
      <vt:lpstr>S3 – policies</vt:lpstr>
      <vt:lpstr>S3 – IAM Role</vt:lpstr>
      <vt:lpstr>IAM Role – Trust Relationship</vt:lpstr>
      <vt:lpstr>S3 – Static websites</vt:lpstr>
      <vt:lpstr>S3 – versioning</vt:lpstr>
      <vt:lpstr>S3 – Replication</vt:lpstr>
      <vt:lpstr>S3 – storage classes</vt:lpstr>
      <vt:lpstr>S3 storage classes - hands on</vt:lpstr>
      <vt:lpstr>S3 – Encryption – NO HANDS ON</vt:lpstr>
      <vt:lpstr>Other compute services</vt:lpstr>
      <vt:lpstr>AWS Lambda – truly serverless</vt:lpstr>
      <vt:lpstr>lambda – hands on</vt:lpstr>
      <vt:lpstr>Elastic File System – serverless file storage</vt:lpstr>
      <vt:lpstr>Elastic container service - ecs</vt:lpstr>
      <vt:lpstr>ECS – Hands on WITH Fargate</vt:lpstr>
      <vt:lpstr>Databases</vt:lpstr>
      <vt:lpstr>AWS Databases</vt:lpstr>
      <vt:lpstr>Advantages of AWS Managed DB</vt:lpstr>
      <vt:lpstr>AWS RDS – Relational database service</vt:lpstr>
      <vt:lpstr>AWS RDS – Hands ON</vt:lpstr>
      <vt:lpstr>AWS RDS – Deployment types</vt:lpstr>
      <vt:lpstr>Elastic cache</vt:lpstr>
      <vt:lpstr>Dynamo DB – serverless no SQLDB </vt:lpstr>
      <vt:lpstr>Dynamo DB – hands on</vt:lpstr>
      <vt:lpstr>Dynamo DB Global table</vt:lpstr>
      <vt:lpstr>Infrastructure</vt:lpstr>
      <vt:lpstr>Cloud formation template - CFT</vt:lpstr>
      <vt:lpstr>Cft – hands on</vt:lpstr>
      <vt:lpstr>Global applications</vt:lpstr>
      <vt:lpstr>Route-53</vt:lpstr>
      <vt:lpstr>Route-53 working</vt:lpstr>
      <vt:lpstr>Route-53 demo</vt:lpstr>
      <vt:lpstr>ROUTE53 - concepts</vt:lpstr>
      <vt:lpstr>Route-53 policies</vt:lpstr>
      <vt:lpstr>CloudFront</vt:lpstr>
      <vt:lpstr>CloudFront – hands on</vt:lpstr>
      <vt:lpstr>S3 transfer acceleration</vt:lpstr>
      <vt:lpstr>Communication</vt:lpstr>
      <vt:lpstr>Application communication</vt:lpstr>
      <vt:lpstr>Simple queue service - sqs</vt:lpstr>
      <vt:lpstr>SQS – hands on</vt:lpstr>
      <vt:lpstr>Simple notification service - SNS</vt:lpstr>
      <vt:lpstr>SNS – Hands on</vt:lpstr>
      <vt:lpstr>Kinesis overview</vt:lpstr>
      <vt:lpstr>Other services</vt:lpstr>
      <vt:lpstr>CloudWatch</vt:lpstr>
      <vt:lpstr>CloudWatch – Hands on</vt:lpstr>
      <vt:lpstr>Amazon Eventbridge</vt:lpstr>
      <vt:lpstr>Amazon Eventbridge- hands on</vt:lpstr>
      <vt:lpstr>AWS Security- Attacks</vt:lpstr>
      <vt:lpstr>AWS Security- Encryption</vt:lpstr>
      <vt:lpstr>API Gateway - Serverless</vt:lpstr>
      <vt:lpstr>API Gateway - Endpoints</vt:lpstr>
      <vt:lpstr>API Gateway – hands on</vt:lpstr>
      <vt:lpstr>API Gateway integration Certificate manager– hands on</vt:lpstr>
      <vt:lpstr>Machine learning services</vt:lpstr>
      <vt:lpstr>AWS Command line interface (aws-cli)</vt:lpstr>
      <vt:lpstr>AWS Command line interface (aws-cli)</vt:lpstr>
      <vt:lpstr>Further learning</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Node js</dc:title>
  <dc:creator>Chandrakant Bagade</dc:creator>
  <cp:lastModifiedBy>Bagade Chandrakant</cp:lastModifiedBy>
  <cp:revision>1510</cp:revision>
  <dcterms:created xsi:type="dcterms:W3CDTF">2023-03-07T07:35:16Z</dcterms:created>
  <dcterms:modified xsi:type="dcterms:W3CDTF">2025-01-04T13:59:09Z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